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Lst>
  <p:sldIdLst>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57" r:id="rId5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FBC8371-0D16-4D4F-86E3-9E7BDC0A3EAC}"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213410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FBC8371-0D16-4D4F-86E3-9E7BDC0A3EAC}"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12068755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27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445456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53801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8428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60258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9987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7782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8039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31570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47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FBC8371-0D16-4D4F-86E3-9E7BDC0A3EAC}"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29204023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30116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08184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9892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690407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16521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392336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34856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1086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327511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442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04034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946458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61386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54473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178579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31967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086688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05124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882315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898025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330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02658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057922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44314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21405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3225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76857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135997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9588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250727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6873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4346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689962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121586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842794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31123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37265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51500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10101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40473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0739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405076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6273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45925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63782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0205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77897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851065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66317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98321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500342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744932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587680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745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939067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146120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672919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05682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4758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548129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105153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692076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68824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21139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6005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31466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07340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022698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69125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75996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43282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521345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397926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83514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993479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413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1889739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833324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71797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243841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00706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670201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91953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25855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45845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303790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74980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5040256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245446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791866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345794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45422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774730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2432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829928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538862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87876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044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FBC8371-0D16-4D4F-86E3-9E7BDC0A3EAC}"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3067260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890658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989553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661858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8247597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824743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39447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14137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97885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83454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98184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1697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44896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008149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026846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880424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83596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86393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93005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83013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873319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27637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7429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2655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99143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98946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069606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935897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184853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640077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981763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709058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395679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55754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85345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7021120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49651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51001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317512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154227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02448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061138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885159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975036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1119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377873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25225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32542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024973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412063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305437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1242243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9597043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125682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37437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76451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4963035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73037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45682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856282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1483968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231213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372965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16345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0913771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616454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34398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960920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416629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21222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5703126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2122228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199671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55158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494486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0700774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576672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1362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675872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4146267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37791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43683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5436186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596338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6921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93440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1353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FBC8371-0D16-4D4F-86E3-9E7BDC0A3EAC}"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1191465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5628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1223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63404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4360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58428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34217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90910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74227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0808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063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FBC8371-0D16-4D4F-86E3-9E7BDC0A3EAC}"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1451216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50728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0986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21059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57312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685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16357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1268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15024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004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9062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FBC8371-0D16-4D4F-86E3-9E7BDC0A3EAC}" type="datetimeFigureOut">
              <a:rPr lang="ar-IQ" smtClean="0"/>
              <a:t>22/05/1441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241547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2925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38056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53972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4854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14620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741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7692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45470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8746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40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FBC8371-0D16-4D4F-86E3-9E7BDC0A3EAC}" type="datetimeFigureOut">
              <a:rPr lang="ar-IQ" smtClean="0"/>
              <a:t>22/05/1441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37441319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0373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8732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49695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6370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6369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976496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9532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00933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4875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869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FBC8371-0D16-4D4F-86E3-9E7BDC0A3EAC}" type="datetimeFigureOut">
              <a:rPr lang="ar-IQ" smtClean="0"/>
              <a:t>22/05/1441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2559774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600817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625481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004279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872671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8823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6673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7626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8202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68913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940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FBC8371-0D16-4D4F-86E3-9E7BDC0A3EAC}"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41416070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970481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9071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02111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62730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194707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177007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400463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94558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802781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382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FBC8371-0D16-4D4F-86E3-9E7BDC0A3EAC}"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F01386-59DB-4D85-BB52-0D5E22F3732D}" type="slidenum">
              <a:rPr lang="ar-IQ" smtClean="0"/>
              <a:t>‹#›</a:t>
            </a:fld>
            <a:endParaRPr lang="ar-IQ"/>
          </a:p>
        </p:txBody>
      </p:sp>
    </p:spTree>
    <p:extLst>
      <p:ext uri="{BB962C8B-B14F-4D97-AF65-F5344CB8AC3E}">
        <p14:creationId xmlns:p14="http://schemas.microsoft.com/office/powerpoint/2010/main" val="3058832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79551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96492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14235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6871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539627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397773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844422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571999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37230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414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FBC8371-0D16-4D4F-86E3-9E7BDC0A3EAC}" type="datetimeFigureOut">
              <a:rPr lang="ar-IQ" smtClean="0"/>
              <a:t>22/05/1441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F01386-59DB-4D85-BB52-0D5E22F3732D}" type="slidenum">
              <a:rPr lang="ar-IQ" smtClean="0"/>
              <a:t>‹#›</a:t>
            </a:fld>
            <a:endParaRPr lang="ar-IQ"/>
          </a:p>
        </p:txBody>
      </p:sp>
    </p:spTree>
    <p:extLst>
      <p:ext uri="{BB962C8B-B14F-4D97-AF65-F5344CB8AC3E}">
        <p14:creationId xmlns:p14="http://schemas.microsoft.com/office/powerpoint/2010/main" val="216000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115282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391519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3891546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670149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929541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45783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06707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86792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6451316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191296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3747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289835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37784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62541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79137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116403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476138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203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40953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682754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58615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672574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57255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759009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fontScale="90000"/>
          </a:bodyPr>
          <a:lstStyle/>
          <a:p>
            <a:pPr algn="just">
              <a:lnSpc>
                <a:spcPct val="115000"/>
              </a:lnSpc>
              <a:spcAft>
                <a:spcPts val="1000"/>
              </a:spcAft>
              <a:tabLst>
                <a:tab pos="1330960" algn="l"/>
                <a:tab pos="5731510" algn="r"/>
              </a:tabLst>
            </a:pPr>
            <a:r>
              <a:rPr lang="ar-IQ" b="1" u="sng" dirty="0" smtClean="0">
                <a:ea typeface="Calibri"/>
              </a:rPr>
              <a:t/>
            </a:r>
            <a:br>
              <a:rPr lang="ar-IQ" b="1" u="sng" dirty="0" smtClean="0">
                <a:ea typeface="Calibri"/>
              </a:rPr>
            </a:br>
            <a:r>
              <a:rPr lang="ar-IQ" b="1" dirty="0" err="1" smtClean="0">
                <a:ea typeface="Calibri"/>
              </a:rPr>
              <a:t>المحاضرةالخامسة</a:t>
            </a:r>
            <a:r>
              <a:rPr lang="ar-IQ" b="1" dirty="0" smtClean="0">
                <a:ea typeface="Calibri"/>
              </a:rPr>
              <a:t>  </a:t>
            </a:r>
            <a:r>
              <a:rPr lang="en-US" sz="3200" dirty="0">
                <a:ea typeface="Calibri"/>
                <a:cs typeface="Arial"/>
              </a:rPr>
              <a:t/>
            </a:r>
            <a:br>
              <a:rPr lang="en-US" sz="3200" dirty="0">
                <a:ea typeface="Calibri"/>
                <a:cs typeface="Arial"/>
              </a:rPr>
            </a:br>
            <a:endParaRPr lang="ar-IQ" dirty="0"/>
          </a:p>
        </p:txBody>
      </p:sp>
      <p:sp>
        <p:nvSpPr>
          <p:cNvPr id="3" name="عنصر نائب للمحتوى 2"/>
          <p:cNvSpPr>
            <a:spLocks noGrp="1"/>
          </p:cNvSpPr>
          <p:nvPr>
            <p:ph idx="1"/>
          </p:nvPr>
        </p:nvSpPr>
        <p:spPr>
          <a:xfrm>
            <a:off x="467544" y="1196752"/>
            <a:ext cx="8229600" cy="5112568"/>
          </a:xfrm>
        </p:spPr>
        <p:txBody>
          <a:bodyPr/>
          <a:lstStyle/>
          <a:p>
            <a:pPr lvl="1" algn="r"/>
            <a:r>
              <a:rPr lang="ar-IQ" sz="1800" dirty="0">
                <a:solidFill>
                  <a:prstClr val="black"/>
                </a:solidFill>
              </a:rPr>
              <a:t>في المحاضرة السابقة تكلمنا </a:t>
            </a:r>
            <a:r>
              <a:rPr lang="ar-IQ" sz="1800" dirty="0" smtClean="0">
                <a:solidFill>
                  <a:prstClr val="black"/>
                </a:solidFill>
              </a:rPr>
              <a:t>عن</a:t>
            </a:r>
          </a:p>
          <a:p>
            <a:pPr lvl="0" algn="r">
              <a:lnSpc>
                <a:spcPct val="115000"/>
              </a:lnSpc>
              <a:spcAft>
                <a:spcPts val="1000"/>
              </a:spcAft>
            </a:pPr>
            <a:r>
              <a:rPr lang="ar-IQ" sz="1400" b="1" dirty="0">
                <a:solidFill>
                  <a:prstClr val="black"/>
                </a:solidFill>
                <a:ea typeface="Calibri"/>
                <a:cs typeface="Times New Roman"/>
              </a:rPr>
              <a:t>الكثافة الظاهرية للتربة </a:t>
            </a:r>
            <a:endParaRPr lang="ar-IQ" sz="1400" b="1" dirty="0" smtClean="0">
              <a:solidFill>
                <a:prstClr val="black"/>
              </a:solidFill>
              <a:ea typeface="Calibri"/>
              <a:cs typeface="Times New Roman"/>
            </a:endParaRPr>
          </a:p>
          <a:p>
            <a:pPr lvl="0" algn="r">
              <a:lnSpc>
                <a:spcPct val="115000"/>
              </a:lnSpc>
              <a:spcAft>
                <a:spcPts val="1000"/>
              </a:spcAft>
            </a:pPr>
            <a:r>
              <a:rPr lang="ar-IQ" sz="1600" b="1" dirty="0" smtClean="0">
                <a:solidFill>
                  <a:prstClr val="black"/>
                </a:solidFill>
                <a:ea typeface="Calibri"/>
                <a:cs typeface="Times New Roman"/>
              </a:rPr>
              <a:t>المسامية </a:t>
            </a:r>
            <a:r>
              <a:rPr lang="ar-IQ" sz="1600" b="1" dirty="0">
                <a:solidFill>
                  <a:prstClr val="black"/>
                </a:solidFill>
                <a:ea typeface="Calibri"/>
                <a:cs typeface="Times New Roman"/>
              </a:rPr>
              <a:t>وتوزيع حجوم المسامات </a:t>
            </a:r>
            <a:endParaRPr lang="ar-IQ" sz="1600" b="1" dirty="0" smtClean="0">
              <a:solidFill>
                <a:prstClr val="black"/>
              </a:solidFill>
              <a:ea typeface="Calibri"/>
              <a:cs typeface="Times New Roman"/>
            </a:endParaRPr>
          </a:p>
          <a:p>
            <a:pPr lvl="0" algn="r">
              <a:lnSpc>
                <a:spcPct val="115000"/>
              </a:lnSpc>
              <a:spcAft>
                <a:spcPts val="1000"/>
              </a:spcAft>
            </a:pPr>
            <a:r>
              <a:rPr lang="ar-IQ" sz="1600" b="1" dirty="0" smtClean="0">
                <a:solidFill>
                  <a:prstClr val="black"/>
                </a:solidFill>
                <a:ea typeface="Calibri"/>
                <a:cs typeface="Times New Roman"/>
              </a:rPr>
              <a:t>تأثير </a:t>
            </a:r>
            <a:r>
              <a:rPr lang="ar-IQ" sz="1600" b="1" dirty="0">
                <a:solidFill>
                  <a:prstClr val="black"/>
                </a:solidFill>
                <a:ea typeface="Calibri"/>
                <a:cs typeface="Times New Roman"/>
              </a:rPr>
              <a:t>تركيب التربة على نمو النبات</a:t>
            </a:r>
            <a:r>
              <a:rPr lang="ar-IQ" sz="1600" dirty="0">
                <a:solidFill>
                  <a:prstClr val="black"/>
                </a:solidFill>
                <a:ea typeface="Calibri"/>
                <a:cs typeface="Times New Roman"/>
              </a:rPr>
              <a:t> </a:t>
            </a:r>
            <a:r>
              <a:rPr lang="ar-IQ" sz="1100" dirty="0">
                <a:solidFill>
                  <a:prstClr val="black"/>
                </a:solidFill>
                <a:ea typeface="Calibri"/>
                <a:cs typeface="Times New Roman"/>
              </a:rPr>
              <a:t>. </a:t>
            </a:r>
            <a:endParaRPr lang="en-US" sz="1050" dirty="0">
              <a:solidFill>
                <a:prstClr val="black"/>
              </a:solidFill>
              <a:ea typeface="Calibri"/>
            </a:endParaRP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هواء التربة  </a:t>
            </a:r>
            <a:r>
              <a:rPr lang="en-US" sz="1600" b="1" dirty="0">
                <a:solidFill>
                  <a:prstClr val="black"/>
                </a:solidFill>
                <a:latin typeface="Times New Roman"/>
                <a:ea typeface="Calibri"/>
              </a:rPr>
              <a:t> </a:t>
            </a:r>
            <a:r>
              <a:rPr lang="en-US" sz="1600" b="1" dirty="0" err="1">
                <a:solidFill>
                  <a:prstClr val="black"/>
                </a:solidFill>
                <a:latin typeface="Times New Roman"/>
                <a:ea typeface="Calibri"/>
              </a:rPr>
              <a:t>Siol</a:t>
            </a:r>
            <a:r>
              <a:rPr lang="en-US" sz="1600" b="1" dirty="0">
                <a:solidFill>
                  <a:prstClr val="black"/>
                </a:solidFill>
                <a:latin typeface="Times New Roman"/>
                <a:ea typeface="Calibri"/>
              </a:rPr>
              <a:t> </a:t>
            </a:r>
            <a:r>
              <a:rPr lang="en-US" sz="1600" b="1" dirty="0" smtClean="0">
                <a:solidFill>
                  <a:prstClr val="black"/>
                </a:solidFill>
                <a:latin typeface="Times New Roman"/>
                <a:ea typeface="Calibri"/>
              </a:rPr>
              <a:t>Air</a:t>
            </a:r>
            <a:endParaRPr lang="en-US" sz="1050" dirty="0">
              <a:solidFill>
                <a:prstClr val="black"/>
              </a:solidFill>
              <a:ea typeface="Calibri"/>
            </a:endParaRP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حرارة </a:t>
            </a:r>
            <a:r>
              <a:rPr lang="ar-IQ" sz="1600" b="1" dirty="0" smtClean="0">
                <a:solidFill>
                  <a:prstClr val="black"/>
                </a:solidFill>
                <a:ea typeface="Calibri"/>
                <a:cs typeface="Times New Roman"/>
              </a:rPr>
              <a:t>التربة</a:t>
            </a:r>
          </a:p>
          <a:p>
            <a:pPr lvl="0" algn="just">
              <a:lnSpc>
                <a:spcPct val="115000"/>
              </a:lnSpc>
              <a:spcAft>
                <a:spcPts val="1000"/>
              </a:spcAft>
              <a:tabLst>
                <a:tab pos="1330960" algn="l"/>
                <a:tab pos="5731510" algn="r"/>
              </a:tabLst>
            </a:pPr>
            <a:r>
              <a:rPr lang="ar-IQ" sz="1800" dirty="0">
                <a:solidFill>
                  <a:prstClr val="black"/>
                </a:solidFill>
                <a:cs typeface="Times New Roman"/>
              </a:rPr>
              <a:t>في محاضرة اليوم سوف نتكلم </a:t>
            </a:r>
            <a:r>
              <a:rPr lang="ar-IQ" sz="1800" dirty="0" smtClean="0">
                <a:solidFill>
                  <a:prstClr val="black"/>
                </a:solidFill>
                <a:cs typeface="Times New Roman"/>
              </a:rPr>
              <a:t>عن</a:t>
            </a:r>
          </a:p>
          <a:p>
            <a:pPr algn="just">
              <a:lnSpc>
                <a:spcPct val="115000"/>
              </a:lnSpc>
              <a:spcAft>
                <a:spcPts val="1000"/>
              </a:spcAft>
              <a:tabLst>
                <a:tab pos="1330960" algn="l"/>
                <a:tab pos="5731510" algn="r"/>
              </a:tabLst>
            </a:pPr>
            <a:r>
              <a:rPr lang="ar-IQ" sz="1800" b="1" dirty="0">
                <a:ea typeface="Calibri"/>
                <a:cs typeface="Times New Roman"/>
              </a:rPr>
              <a:t>ماء التربة والمحتوى </a:t>
            </a:r>
            <a:r>
              <a:rPr lang="ar-IQ" sz="1800" b="1" dirty="0" err="1">
                <a:ea typeface="Calibri"/>
                <a:cs typeface="Times New Roman"/>
              </a:rPr>
              <a:t>الرطوبي</a:t>
            </a:r>
            <a:r>
              <a:rPr lang="ar-IQ" sz="1800" b="1" dirty="0">
                <a:ea typeface="Calibri"/>
                <a:cs typeface="Times New Roman"/>
              </a:rPr>
              <a:t> </a:t>
            </a:r>
            <a:endParaRPr lang="ar-IQ" sz="1800" b="1" dirty="0" smtClean="0">
              <a:ea typeface="Calibri"/>
              <a:cs typeface="Times New Roman"/>
            </a:endParaRPr>
          </a:p>
          <a:p>
            <a:pPr algn="just">
              <a:lnSpc>
                <a:spcPct val="115000"/>
              </a:lnSpc>
              <a:spcAft>
                <a:spcPts val="1000"/>
              </a:spcAft>
              <a:tabLst>
                <a:tab pos="1330960" algn="l"/>
                <a:tab pos="5731510" algn="r"/>
              </a:tabLst>
            </a:pPr>
            <a:r>
              <a:rPr lang="ar-IQ" sz="1600" b="1" dirty="0" smtClean="0">
                <a:effectLst/>
                <a:ea typeface="Calibri"/>
                <a:cs typeface="+mj-cs"/>
              </a:rPr>
              <a:t>طاقة ماء التربة</a:t>
            </a:r>
          </a:p>
          <a:p>
            <a:pPr algn="just">
              <a:lnSpc>
                <a:spcPct val="115000"/>
              </a:lnSpc>
              <a:spcAft>
                <a:spcPts val="1000"/>
              </a:spcAft>
              <a:tabLst>
                <a:tab pos="1330960" algn="l"/>
                <a:tab pos="5731510" algn="r"/>
              </a:tabLst>
            </a:pPr>
            <a:r>
              <a:rPr lang="ar-IQ" sz="1600" b="1" dirty="0" smtClean="0">
                <a:effectLst/>
                <a:ea typeface="Calibri"/>
                <a:cs typeface="+mj-cs"/>
              </a:rPr>
              <a:t>العوامل المؤثرة على جاهزية الماء للنبات</a:t>
            </a:r>
          </a:p>
          <a:p>
            <a:pPr algn="just">
              <a:lnSpc>
                <a:spcPct val="115000"/>
              </a:lnSpc>
              <a:spcAft>
                <a:spcPts val="1000"/>
              </a:spcAft>
              <a:tabLst>
                <a:tab pos="1330960" algn="l"/>
                <a:tab pos="5731510" algn="r"/>
              </a:tabLst>
            </a:pPr>
            <a:r>
              <a:rPr lang="ar-IQ" sz="1600" b="1" dirty="0" smtClean="0">
                <a:effectLst/>
                <a:ea typeface="Calibri"/>
                <a:cs typeface="+mj-cs"/>
              </a:rPr>
              <a:t>حركة الماء في التربة</a:t>
            </a:r>
            <a:endParaRPr lang="en-US" sz="1600" dirty="0">
              <a:ea typeface="Calibri"/>
              <a:cs typeface="+mj-cs"/>
            </a:endParaRPr>
          </a:p>
          <a:p>
            <a:pPr lvl="0" algn="just">
              <a:lnSpc>
                <a:spcPct val="115000"/>
              </a:lnSpc>
              <a:spcAft>
                <a:spcPts val="1000"/>
              </a:spcAft>
              <a:tabLst>
                <a:tab pos="1330960" algn="l"/>
                <a:tab pos="5731510" algn="r"/>
              </a:tabLst>
            </a:pPr>
            <a:endParaRPr lang="en-US" sz="1100" dirty="0">
              <a:solidFill>
                <a:prstClr val="black"/>
              </a:solidFill>
              <a:ea typeface="Calibri"/>
            </a:endParaRPr>
          </a:p>
          <a:p>
            <a:pPr lvl="1"/>
            <a:endParaRPr lang="ar-IQ" sz="2400" dirty="0">
              <a:solidFill>
                <a:prstClr val="black"/>
              </a:solidFill>
            </a:endParaRPr>
          </a:p>
          <a:p>
            <a:endParaRPr lang="ar-IQ" dirty="0"/>
          </a:p>
        </p:txBody>
      </p:sp>
    </p:spTree>
    <p:extLst>
      <p:ext uri="{BB962C8B-B14F-4D97-AF65-F5344CB8AC3E}">
        <p14:creationId xmlns:p14="http://schemas.microsoft.com/office/powerpoint/2010/main" val="264220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nSpc>
                <a:spcPct val="115000"/>
              </a:lnSpc>
              <a:spcAft>
                <a:spcPts val="1000"/>
              </a:spcAft>
              <a:tabLst>
                <a:tab pos="2865755" algn="ctr"/>
              </a:tabLst>
            </a:pPr>
            <a:r>
              <a:rPr lang="ar-IQ" b="1" dirty="0">
                <a:ea typeface="Calibri"/>
                <a:cs typeface="Times New Roman"/>
              </a:rPr>
              <a:t>- الضغط </a:t>
            </a:r>
            <a:r>
              <a:rPr lang="en-US" b="1" dirty="0" smtClean="0">
                <a:effectLst/>
                <a:latin typeface="Times New Roman"/>
                <a:ea typeface="Calibri"/>
                <a:cs typeface="Arial"/>
              </a:rPr>
              <a:t>pressure </a:t>
            </a:r>
            <a:r>
              <a:rPr lang="ar-IQ" b="1" dirty="0">
                <a:ea typeface="Calibri"/>
                <a:cs typeface="Times New Roman"/>
              </a:rPr>
              <a:t> : </a:t>
            </a:r>
            <a:endParaRPr lang="en-US" sz="2400" dirty="0">
              <a:ea typeface="Calibri"/>
              <a:cs typeface="Arial"/>
            </a:endParaRPr>
          </a:p>
          <a:p>
            <a:pPr>
              <a:lnSpc>
                <a:spcPct val="150000"/>
              </a:lnSpc>
              <a:spcAft>
                <a:spcPts val="1000"/>
              </a:spcAft>
              <a:tabLst>
                <a:tab pos="2865755" algn="ctr"/>
              </a:tabLst>
            </a:pPr>
            <a:r>
              <a:rPr lang="ar-IQ" dirty="0">
                <a:ea typeface="Calibri"/>
                <a:cs typeface="Times New Roman"/>
              </a:rPr>
              <a:t>ويمكن للاستدلال على طاقة ماء التربة في نقطة معينة من معرفة مقدار </a:t>
            </a:r>
            <a:r>
              <a:rPr lang="ar-IQ" dirty="0" err="1">
                <a:ea typeface="Calibri"/>
                <a:cs typeface="Times New Roman"/>
              </a:rPr>
              <a:t>الضفط</a:t>
            </a:r>
            <a:r>
              <a:rPr lang="ar-IQ" dirty="0">
                <a:ea typeface="Calibri"/>
                <a:cs typeface="Times New Roman"/>
              </a:rPr>
              <a:t> الذي </a:t>
            </a:r>
            <a:r>
              <a:rPr lang="ar-IQ" dirty="0" err="1">
                <a:ea typeface="Calibri"/>
                <a:cs typeface="Times New Roman"/>
              </a:rPr>
              <a:t>يسلطة</a:t>
            </a:r>
            <a:r>
              <a:rPr lang="ar-IQ" dirty="0">
                <a:ea typeface="Calibri"/>
                <a:cs typeface="Times New Roman"/>
              </a:rPr>
              <a:t> الماء على تلك النقطة وقد يكون ضغط الماء اكبر من الضغط الجوي فيكون موجبا او يكون تحت مستوى الضغط الجوي فيكون سالبا حيث ان الضغط عند سطح الماء الحر يكون مساويا للضغط الجوي الذي يعتبر صفرا . وبما ان الضغط هو القوة على وحدة المساحة فلذلك </a:t>
            </a:r>
            <a:endParaRPr lang="en-US" sz="2400" dirty="0">
              <a:ea typeface="Calibri"/>
              <a:cs typeface="Arial"/>
            </a:endParaRPr>
          </a:p>
          <a:p>
            <a:pPr>
              <a:lnSpc>
                <a:spcPct val="115000"/>
              </a:lnSpc>
              <a:spcAft>
                <a:spcPts val="1000"/>
              </a:spcAft>
              <a:tabLst>
                <a:tab pos="2865755" algn="ctr"/>
              </a:tabLst>
            </a:pPr>
            <a:r>
              <a:rPr lang="en-US" dirty="0" smtClean="0">
                <a:effectLst/>
                <a:latin typeface="Times New Roman"/>
                <a:ea typeface="Calibri"/>
                <a:cs typeface="Arial"/>
              </a:rPr>
              <a:t> P =                          =                   =                      =    </a:t>
            </a:r>
            <a:r>
              <a:rPr lang="en-US" dirty="0" err="1" smtClean="0">
                <a:effectLst/>
                <a:latin typeface="Times New Roman"/>
                <a:ea typeface="Calibri"/>
                <a:cs typeface="Arial"/>
              </a:rPr>
              <a:t>pgh</a:t>
            </a:r>
            <a:r>
              <a:rPr lang="en-US" dirty="0" smtClean="0">
                <a:effectLst/>
                <a:latin typeface="Times New Roman"/>
                <a:ea typeface="Calibri"/>
                <a:cs typeface="Arial"/>
              </a:rPr>
              <a:t>                               </a:t>
            </a:r>
            <a:endParaRPr lang="en-US" sz="2400" dirty="0">
              <a:ea typeface="Calibri"/>
              <a:cs typeface="Arial"/>
            </a:endParaRPr>
          </a:p>
          <a:p>
            <a:pPr>
              <a:lnSpc>
                <a:spcPct val="115000"/>
              </a:lnSpc>
              <a:spcAft>
                <a:spcPts val="1000"/>
              </a:spcAft>
              <a:tabLst>
                <a:tab pos="2865755" algn="ctr"/>
              </a:tabLst>
            </a:pPr>
            <a:r>
              <a:rPr lang="en-US" dirty="0" smtClean="0">
                <a:effectLst/>
                <a:latin typeface="Times New Roman"/>
                <a:ea typeface="Calibri"/>
                <a:cs typeface="Arial"/>
              </a:rPr>
              <a:t>V</a:t>
            </a:r>
            <a:r>
              <a:rPr lang="ar-IQ" dirty="0">
                <a:ea typeface="Calibri"/>
                <a:cs typeface="Times New Roman"/>
              </a:rPr>
              <a:t>= حجم عمود الماء , </a:t>
            </a:r>
            <a:r>
              <a:rPr lang="en-US" dirty="0" smtClean="0">
                <a:effectLst/>
                <a:latin typeface="Times New Roman"/>
                <a:ea typeface="Calibri"/>
                <a:cs typeface="Arial"/>
              </a:rPr>
              <a:t>A</a:t>
            </a:r>
            <a:r>
              <a:rPr lang="ar-IQ" dirty="0">
                <a:ea typeface="Calibri"/>
                <a:cs typeface="Times New Roman"/>
              </a:rPr>
              <a:t>= مساحة عمود الماء </a:t>
            </a:r>
            <a:r>
              <a:rPr lang="en-US" dirty="0" smtClean="0">
                <a:effectLst/>
                <a:latin typeface="Times New Roman"/>
                <a:ea typeface="Calibri"/>
                <a:cs typeface="Arial"/>
              </a:rPr>
              <a:t>, </a:t>
            </a:r>
            <a:r>
              <a:rPr lang="ar-IQ" dirty="0">
                <a:ea typeface="Calibri"/>
                <a:cs typeface="Times New Roman"/>
              </a:rPr>
              <a:t> الوحدات داين /سم</a:t>
            </a:r>
            <a:r>
              <a:rPr lang="ar-IQ" baseline="30000" dirty="0">
                <a:ea typeface="Calibri"/>
                <a:cs typeface="Times New Roman"/>
              </a:rPr>
              <a:t>2</a:t>
            </a:r>
            <a:r>
              <a:rPr lang="ar-IQ" dirty="0">
                <a:ea typeface="Calibri"/>
                <a:cs typeface="Times New Roman"/>
              </a:rPr>
              <a:t> او غم / سم / ثا</a:t>
            </a:r>
            <a:r>
              <a:rPr lang="ar-IQ" baseline="30000" dirty="0">
                <a:ea typeface="Calibri"/>
                <a:cs typeface="Times New Roman"/>
              </a:rPr>
              <a:t>2</a:t>
            </a:r>
            <a:endParaRPr lang="en-US" sz="2400" dirty="0">
              <a:ea typeface="Calibri"/>
              <a:cs typeface="Arial"/>
            </a:endParaRPr>
          </a:p>
          <a:p>
            <a:endParaRPr lang="ar-IQ" dirty="0"/>
          </a:p>
        </p:txBody>
      </p:sp>
    </p:spTree>
    <p:extLst>
      <p:ext uri="{BB962C8B-B14F-4D97-AF65-F5344CB8AC3E}">
        <p14:creationId xmlns:p14="http://schemas.microsoft.com/office/powerpoint/2010/main" val="37461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5362" name="Picture 2" descr="C:\Users\rashad\Desktop\New folder\٢٠١٩١٠٠٥_٢١٣٦٤٦.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8830365" cy="662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2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445624" cy="6192688"/>
          </a:xfrm>
        </p:spPr>
        <p:txBody>
          <a:bodyPr>
            <a:normAutofit fontScale="85000" lnSpcReduction="10000"/>
          </a:bodyPr>
          <a:lstStyle/>
          <a:p>
            <a:pPr>
              <a:lnSpc>
                <a:spcPct val="150000"/>
              </a:lnSpc>
              <a:spcAft>
                <a:spcPts val="1000"/>
              </a:spcAft>
            </a:pPr>
            <a:r>
              <a:rPr lang="ar-IQ" dirty="0">
                <a:ea typeface="Calibri"/>
                <a:cs typeface="Times New Roman"/>
              </a:rPr>
              <a:t>عندما يكون مستوى الماء الحر اعلى من النقطة التي يراد قياس طاقة الماء فيها فان قيمة </a:t>
            </a:r>
            <a:r>
              <a:rPr lang="en-US" dirty="0" smtClean="0">
                <a:effectLst/>
                <a:latin typeface="Times New Roman"/>
                <a:ea typeface="Calibri"/>
                <a:cs typeface="Arial"/>
              </a:rPr>
              <a:t>h</a:t>
            </a:r>
            <a:r>
              <a:rPr lang="ar-IQ" dirty="0">
                <a:ea typeface="Calibri"/>
                <a:cs typeface="Times New Roman"/>
              </a:rPr>
              <a:t> تكون موجبة اما اذا كان مستوى الماء الحر تحت النقطة اعلاه فان قيمة </a:t>
            </a:r>
            <a:r>
              <a:rPr lang="en-US" dirty="0" smtClean="0">
                <a:effectLst/>
                <a:latin typeface="Times New Roman"/>
                <a:ea typeface="Calibri"/>
                <a:cs typeface="Arial"/>
              </a:rPr>
              <a:t>h</a:t>
            </a:r>
            <a:r>
              <a:rPr lang="ar-IQ" dirty="0">
                <a:ea typeface="Calibri"/>
                <a:cs typeface="Times New Roman"/>
              </a:rPr>
              <a:t> تكون سالبة وتسمى في </a:t>
            </a:r>
            <a:r>
              <a:rPr lang="ar-IQ" dirty="0" err="1">
                <a:ea typeface="Calibri"/>
                <a:cs typeface="Times New Roman"/>
              </a:rPr>
              <a:t>هذة</a:t>
            </a:r>
            <a:r>
              <a:rPr lang="ar-IQ" dirty="0">
                <a:ea typeface="Calibri"/>
                <a:cs typeface="Times New Roman"/>
              </a:rPr>
              <a:t> الحالة الشد او شد ماء التربة </a:t>
            </a:r>
            <a:r>
              <a:rPr lang="en-US" dirty="0" smtClean="0">
                <a:effectLst/>
                <a:latin typeface="Times New Roman"/>
                <a:ea typeface="Calibri"/>
                <a:cs typeface="Arial"/>
              </a:rPr>
              <a:t>soil water section </a:t>
            </a:r>
            <a:r>
              <a:rPr lang="ar-IQ" dirty="0">
                <a:ea typeface="Calibri"/>
                <a:cs typeface="Times New Roman"/>
              </a:rPr>
              <a:t> او </a:t>
            </a:r>
            <a:r>
              <a:rPr lang="en-US" dirty="0" smtClean="0">
                <a:effectLst/>
                <a:latin typeface="Times New Roman"/>
                <a:ea typeface="Calibri"/>
                <a:cs typeface="Arial"/>
              </a:rPr>
              <a:t>soil water tension  </a:t>
            </a:r>
            <a:r>
              <a:rPr lang="ar-IQ" dirty="0">
                <a:latin typeface="Times New Roman"/>
                <a:ea typeface="Calibri"/>
              </a:rPr>
              <a:t>وتكون </a:t>
            </a:r>
            <a:r>
              <a:rPr lang="en-US" dirty="0" smtClean="0">
                <a:effectLst/>
                <a:latin typeface="Times New Roman"/>
                <a:ea typeface="Calibri"/>
                <a:cs typeface="Arial"/>
              </a:rPr>
              <a:t> h</a:t>
            </a:r>
            <a:r>
              <a:rPr lang="ar-IQ" dirty="0">
                <a:ea typeface="Calibri"/>
                <a:cs typeface="Times New Roman"/>
              </a:rPr>
              <a:t> = صفر عند مستوى الماء الحر الضغط الجوي </a:t>
            </a:r>
            <a:r>
              <a:rPr lang="ar-IQ" dirty="0" err="1">
                <a:ea typeface="Calibri"/>
                <a:cs typeface="Times New Roman"/>
              </a:rPr>
              <a:t>يكافيء</a:t>
            </a:r>
            <a:r>
              <a:rPr lang="ar-IQ" dirty="0">
                <a:ea typeface="Calibri"/>
                <a:cs typeface="Times New Roman"/>
              </a:rPr>
              <a:t> 1034 سم من الماء اما البار </a:t>
            </a:r>
            <a:r>
              <a:rPr lang="ar-IQ" dirty="0" err="1">
                <a:ea typeface="Calibri"/>
                <a:cs typeface="Times New Roman"/>
              </a:rPr>
              <a:t>فيكافيء</a:t>
            </a:r>
            <a:r>
              <a:rPr lang="ar-IQ" dirty="0">
                <a:ea typeface="Calibri"/>
                <a:cs typeface="Times New Roman"/>
              </a:rPr>
              <a:t> 1021 سم من الماء العلاقة بين الشد </a:t>
            </a:r>
            <a:r>
              <a:rPr lang="ar-IQ" dirty="0" err="1">
                <a:ea typeface="Calibri"/>
                <a:cs typeface="Times New Roman"/>
              </a:rPr>
              <a:t>الرطوبي</a:t>
            </a:r>
            <a:r>
              <a:rPr lang="ar-IQ" dirty="0">
                <a:ea typeface="Calibri"/>
                <a:cs typeface="Times New Roman"/>
              </a:rPr>
              <a:t> ونسبة الرطوبة ينخفض الشد </a:t>
            </a:r>
            <a:r>
              <a:rPr lang="ar-IQ" dirty="0" err="1">
                <a:ea typeface="Calibri"/>
                <a:cs typeface="Times New Roman"/>
              </a:rPr>
              <a:t>الرطوبي</a:t>
            </a:r>
            <a:r>
              <a:rPr lang="ar-IQ" dirty="0">
                <a:ea typeface="Calibri"/>
                <a:cs typeface="Times New Roman"/>
              </a:rPr>
              <a:t> كلما ابتعدنا عن سطح دقائق التربة الى ان يصل الشد </a:t>
            </a:r>
            <a:r>
              <a:rPr lang="ar-IQ" dirty="0" err="1">
                <a:ea typeface="Calibri"/>
                <a:cs typeface="Times New Roman"/>
              </a:rPr>
              <a:t>الرطوبي</a:t>
            </a:r>
            <a:r>
              <a:rPr lang="ar-IQ" dirty="0">
                <a:ea typeface="Calibri"/>
                <a:cs typeface="Times New Roman"/>
              </a:rPr>
              <a:t> الى الصفر في الترب المشبعة </a:t>
            </a:r>
            <a:endParaRPr lang="en-US" sz="2400" dirty="0">
              <a:ea typeface="Calibri"/>
              <a:cs typeface="Arial"/>
            </a:endParaRPr>
          </a:p>
          <a:p>
            <a:pPr>
              <a:lnSpc>
                <a:spcPct val="115000"/>
              </a:lnSpc>
              <a:spcAft>
                <a:spcPts val="1000"/>
              </a:spcAft>
            </a:pPr>
            <a:r>
              <a:rPr lang="ar-IQ" dirty="0">
                <a:ea typeface="Calibri"/>
                <a:cs typeface="Times New Roman"/>
              </a:rPr>
              <a:t>يلاحظ الاشكال ص 109 و ص 110 و 111 </a:t>
            </a:r>
            <a:endParaRPr lang="en-US" sz="2400" dirty="0">
              <a:ea typeface="Calibri"/>
              <a:cs typeface="Arial"/>
            </a:endParaRPr>
          </a:p>
          <a:p>
            <a:endParaRPr lang="ar-IQ" dirty="0"/>
          </a:p>
        </p:txBody>
      </p:sp>
    </p:spTree>
    <p:extLst>
      <p:ext uri="{BB962C8B-B14F-4D97-AF65-F5344CB8AC3E}">
        <p14:creationId xmlns:p14="http://schemas.microsoft.com/office/powerpoint/2010/main" val="423977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nSpc>
                <a:spcPct val="115000"/>
              </a:lnSpc>
              <a:spcAft>
                <a:spcPts val="1000"/>
              </a:spcAft>
            </a:pPr>
            <a:r>
              <a:rPr lang="ar-IQ" u="sng" dirty="0">
                <a:ea typeface="Calibri"/>
                <a:cs typeface="Times New Roman"/>
              </a:rPr>
              <a:t>تصنيف ماء التربة </a:t>
            </a:r>
            <a:endParaRPr lang="en-US" sz="2400" dirty="0">
              <a:ea typeface="Calibri"/>
              <a:cs typeface="Arial"/>
            </a:endParaRPr>
          </a:p>
          <a:p>
            <a:pPr>
              <a:lnSpc>
                <a:spcPct val="150000"/>
              </a:lnSpc>
              <a:spcAft>
                <a:spcPts val="1000"/>
              </a:spcAft>
            </a:pPr>
            <a:r>
              <a:rPr lang="ar-IQ" dirty="0">
                <a:ea typeface="Calibri"/>
                <a:cs typeface="Times New Roman"/>
              </a:rPr>
              <a:t>ان اصناف ماء التربة يختلف حسب </a:t>
            </a:r>
            <a:r>
              <a:rPr lang="ar-IQ" dirty="0" err="1">
                <a:ea typeface="Calibri"/>
                <a:cs typeface="Times New Roman"/>
              </a:rPr>
              <a:t>نسجة</a:t>
            </a:r>
            <a:r>
              <a:rPr lang="ar-IQ" dirty="0">
                <a:ea typeface="Calibri"/>
                <a:cs typeface="Times New Roman"/>
              </a:rPr>
              <a:t> التربة وتركيبها  ومحتوى الدبال ودرجة الحرارة </a:t>
            </a:r>
            <a:endParaRPr lang="en-US" sz="2400" dirty="0">
              <a:ea typeface="Calibri"/>
              <a:cs typeface="Arial"/>
            </a:endParaRPr>
          </a:p>
          <a:p>
            <a:pPr>
              <a:lnSpc>
                <a:spcPct val="150000"/>
              </a:lnSpc>
              <a:spcAft>
                <a:spcPts val="1000"/>
              </a:spcAft>
            </a:pPr>
            <a:r>
              <a:rPr lang="ar-IQ" dirty="0">
                <a:ea typeface="Calibri"/>
                <a:cs typeface="Times New Roman"/>
              </a:rPr>
              <a:t>التصنيف </a:t>
            </a:r>
            <a:r>
              <a:rPr lang="ar-IQ" dirty="0" err="1">
                <a:ea typeface="Calibri"/>
                <a:cs typeface="Times New Roman"/>
              </a:rPr>
              <a:t>الفيزياوي</a:t>
            </a:r>
            <a:r>
              <a:rPr lang="ar-IQ" dirty="0">
                <a:ea typeface="Calibri"/>
                <a:cs typeface="Times New Roman"/>
              </a:rPr>
              <a:t> حسب ( </a:t>
            </a:r>
            <a:r>
              <a:rPr lang="en-US" dirty="0" smtClean="0">
                <a:effectLst/>
                <a:latin typeface="Times New Roman"/>
                <a:ea typeface="Calibri"/>
                <a:cs typeface="Arial"/>
              </a:rPr>
              <a:t>Briggs 1897 </a:t>
            </a:r>
            <a:r>
              <a:rPr lang="ar-IQ" dirty="0">
                <a:ea typeface="Calibri"/>
                <a:cs typeface="Times New Roman"/>
              </a:rPr>
              <a:t> ) </a:t>
            </a:r>
            <a:endParaRPr lang="en-US" sz="2400" dirty="0">
              <a:ea typeface="Calibri"/>
              <a:cs typeface="Arial"/>
            </a:endParaRPr>
          </a:p>
          <a:p>
            <a:pPr>
              <a:lnSpc>
                <a:spcPct val="150000"/>
              </a:lnSpc>
              <a:spcAft>
                <a:spcPts val="1000"/>
              </a:spcAft>
            </a:pPr>
            <a:r>
              <a:rPr lang="ar-IQ" dirty="0">
                <a:ea typeface="Calibri"/>
                <a:cs typeface="Times New Roman"/>
              </a:rPr>
              <a:t>1</a:t>
            </a:r>
            <a:r>
              <a:rPr lang="ar-IQ" b="1" dirty="0">
                <a:ea typeface="Calibri"/>
                <a:cs typeface="Times New Roman"/>
              </a:rPr>
              <a:t>- ماء الاجتذاب </a:t>
            </a:r>
            <a:r>
              <a:rPr lang="en-US" b="1" dirty="0" smtClean="0">
                <a:effectLst/>
                <a:latin typeface="Times New Roman"/>
                <a:ea typeface="Calibri"/>
                <a:cs typeface="Arial"/>
              </a:rPr>
              <a:t>Gravitation water  </a:t>
            </a:r>
            <a:endParaRPr lang="en-US" sz="2400" dirty="0">
              <a:ea typeface="Calibri"/>
              <a:cs typeface="Arial"/>
            </a:endParaRPr>
          </a:p>
          <a:p>
            <a:pPr>
              <a:lnSpc>
                <a:spcPct val="150000"/>
              </a:lnSpc>
              <a:spcAft>
                <a:spcPts val="1000"/>
              </a:spcAft>
            </a:pPr>
            <a:r>
              <a:rPr lang="ar-IQ" dirty="0">
                <a:ea typeface="Calibri"/>
                <a:cs typeface="Times New Roman"/>
              </a:rPr>
              <a:t>وهو الماء الممسوك بطاقة اقل من الطاقة لو كان عند السعة الحقلية ويسمى بالماء الحر او ماء البزل ويتحرك تحت </a:t>
            </a:r>
            <a:r>
              <a:rPr lang="ar-IQ" dirty="0" err="1">
                <a:ea typeface="Calibri"/>
                <a:cs typeface="Times New Roman"/>
              </a:rPr>
              <a:t>تاثير</a:t>
            </a:r>
            <a:r>
              <a:rPr lang="ar-IQ" dirty="0">
                <a:ea typeface="Calibri"/>
                <a:cs typeface="Times New Roman"/>
              </a:rPr>
              <a:t> الجذب الارضي ويوجد في المسامات الكبيرة . </a:t>
            </a:r>
            <a:endParaRPr lang="en-US" sz="2400" dirty="0">
              <a:ea typeface="Calibri"/>
              <a:cs typeface="Arial"/>
            </a:endParaRPr>
          </a:p>
          <a:p>
            <a:endParaRPr lang="ar-IQ" dirty="0"/>
          </a:p>
        </p:txBody>
      </p:sp>
    </p:spTree>
    <p:extLst>
      <p:ext uri="{BB962C8B-B14F-4D97-AF65-F5344CB8AC3E}">
        <p14:creationId xmlns:p14="http://schemas.microsoft.com/office/powerpoint/2010/main" val="388359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nSpc>
                <a:spcPct val="115000"/>
              </a:lnSpc>
              <a:spcAft>
                <a:spcPts val="1000"/>
              </a:spcAft>
            </a:pPr>
            <a:r>
              <a:rPr lang="ar-IQ" dirty="0">
                <a:ea typeface="Calibri"/>
                <a:cs typeface="Times New Roman"/>
              </a:rPr>
              <a:t>2</a:t>
            </a:r>
            <a:r>
              <a:rPr lang="ar-IQ" b="1" dirty="0">
                <a:ea typeface="Calibri"/>
                <a:cs typeface="Times New Roman"/>
              </a:rPr>
              <a:t>- الماء الشعري </a:t>
            </a:r>
            <a:r>
              <a:rPr lang="en-US" b="1" dirty="0" smtClean="0">
                <a:effectLst/>
                <a:latin typeface="Times New Roman"/>
                <a:ea typeface="Calibri"/>
                <a:cs typeface="Arial"/>
              </a:rPr>
              <a:t>capillary water</a:t>
            </a:r>
            <a:r>
              <a:rPr lang="en-US" dirty="0" smtClean="0">
                <a:effectLst/>
                <a:latin typeface="Times New Roman"/>
                <a:ea typeface="Calibri"/>
                <a:cs typeface="Arial"/>
              </a:rPr>
              <a:t> </a:t>
            </a:r>
            <a:r>
              <a:rPr lang="ar-IQ" dirty="0">
                <a:ea typeface="Calibri"/>
                <a:cs typeface="Times New Roman"/>
              </a:rPr>
              <a:t> : </a:t>
            </a:r>
            <a:endParaRPr lang="en-US" sz="2400" dirty="0">
              <a:ea typeface="Calibri"/>
              <a:cs typeface="Arial"/>
            </a:endParaRPr>
          </a:p>
          <a:p>
            <a:pPr>
              <a:lnSpc>
                <a:spcPct val="150000"/>
              </a:lnSpc>
              <a:spcAft>
                <a:spcPts val="1000"/>
              </a:spcAft>
            </a:pPr>
            <a:r>
              <a:rPr lang="ar-IQ" dirty="0">
                <a:ea typeface="Calibri"/>
                <a:cs typeface="Times New Roman"/>
              </a:rPr>
              <a:t>وهو الماء الممسوك عند شد </a:t>
            </a:r>
            <a:r>
              <a:rPr lang="ar-IQ" dirty="0" err="1">
                <a:ea typeface="Calibri"/>
                <a:cs typeface="Times New Roman"/>
              </a:rPr>
              <a:t>رطوبي</a:t>
            </a:r>
            <a:r>
              <a:rPr lang="ar-IQ" dirty="0">
                <a:ea typeface="Calibri"/>
                <a:cs typeface="Times New Roman"/>
              </a:rPr>
              <a:t> بين السعة الحقلية والمعامل </a:t>
            </a:r>
            <a:r>
              <a:rPr lang="ar-IQ" dirty="0" err="1">
                <a:ea typeface="Calibri"/>
                <a:cs typeface="Times New Roman"/>
              </a:rPr>
              <a:t>الهايكروسكوبي</a:t>
            </a:r>
            <a:r>
              <a:rPr lang="ar-IQ" dirty="0">
                <a:ea typeface="Calibri"/>
                <a:cs typeface="Times New Roman"/>
              </a:rPr>
              <a:t>  ويسمى هذا الماء بمحلول التربة ويكون على شكل اغشية مائية حول الدقائق وفي المسامات الشعرية في التربة </a:t>
            </a:r>
            <a:endParaRPr lang="en-US" sz="2400" dirty="0">
              <a:ea typeface="Calibri"/>
              <a:cs typeface="Arial"/>
            </a:endParaRPr>
          </a:p>
          <a:p>
            <a:pPr>
              <a:lnSpc>
                <a:spcPct val="115000"/>
              </a:lnSpc>
              <a:spcAft>
                <a:spcPts val="1000"/>
              </a:spcAft>
            </a:pPr>
            <a:r>
              <a:rPr lang="ar-IQ" dirty="0">
                <a:ea typeface="Calibri"/>
                <a:cs typeface="Times New Roman"/>
              </a:rPr>
              <a:t>3</a:t>
            </a:r>
            <a:r>
              <a:rPr lang="ar-IQ" b="1" dirty="0">
                <a:ea typeface="Calibri"/>
                <a:cs typeface="Times New Roman"/>
              </a:rPr>
              <a:t>- الماء </a:t>
            </a:r>
            <a:r>
              <a:rPr lang="ar-IQ" b="1" dirty="0" err="1">
                <a:ea typeface="Calibri"/>
                <a:cs typeface="Times New Roman"/>
              </a:rPr>
              <a:t>الهايكروسكوبي</a:t>
            </a:r>
            <a:r>
              <a:rPr lang="ar-IQ" b="1" dirty="0">
                <a:ea typeface="Calibri"/>
                <a:cs typeface="Times New Roman"/>
              </a:rPr>
              <a:t> </a:t>
            </a:r>
            <a:r>
              <a:rPr lang="en-US" b="1" dirty="0" smtClean="0">
                <a:effectLst/>
                <a:latin typeface="Times New Roman"/>
                <a:ea typeface="Calibri"/>
                <a:cs typeface="Arial"/>
              </a:rPr>
              <a:t>Hygroscopic water</a:t>
            </a:r>
            <a:r>
              <a:rPr lang="en-US" dirty="0" smtClean="0">
                <a:effectLst/>
                <a:latin typeface="Times New Roman"/>
                <a:ea typeface="Calibri"/>
                <a:cs typeface="Arial"/>
              </a:rPr>
              <a:t>  </a:t>
            </a:r>
            <a:endParaRPr lang="en-US" sz="2400" dirty="0">
              <a:ea typeface="Calibri"/>
              <a:cs typeface="Arial"/>
            </a:endParaRPr>
          </a:p>
          <a:p>
            <a:pPr>
              <a:lnSpc>
                <a:spcPct val="115000"/>
              </a:lnSpc>
              <a:spcAft>
                <a:spcPts val="1000"/>
              </a:spcAft>
            </a:pPr>
            <a:r>
              <a:rPr lang="ar-IQ" dirty="0">
                <a:ea typeface="Calibri"/>
                <a:cs typeface="Times New Roman"/>
              </a:rPr>
              <a:t>وهو الماء الممسوك بقوى شد تصل الى 31 ضغط جوي او اكثر ولا يشبه تركيبه تركيب الماء السائل ويتحرك على شكل بخار ماء . </a:t>
            </a:r>
            <a:endParaRPr lang="en-US" sz="2400" dirty="0">
              <a:ea typeface="Calibri"/>
              <a:cs typeface="Arial"/>
            </a:endParaRPr>
          </a:p>
          <a:p>
            <a:endParaRPr lang="ar-IQ" dirty="0"/>
          </a:p>
        </p:txBody>
      </p:sp>
    </p:spTree>
    <p:extLst>
      <p:ext uri="{BB962C8B-B14F-4D97-AF65-F5344CB8AC3E}">
        <p14:creationId xmlns:p14="http://schemas.microsoft.com/office/powerpoint/2010/main" val="409685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589640" cy="6192688"/>
          </a:xfrm>
        </p:spPr>
        <p:txBody>
          <a:bodyPr>
            <a:normAutofit fontScale="77500" lnSpcReduction="20000"/>
          </a:bodyPr>
          <a:lstStyle/>
          <a:p>
            <a:pPr>
              <a:lnSpc>
                <a:spcPct val="115000"/>
              </a:lnSpc>
              <a:spcAft>
                <a:spcPts val="1000"/>
              </a:spcAft>
            </a:pPr>
            <a:r>
              <a:rPr lang="ar-IQ" sz="3600" b="1" u="sng" dirty="0">
                <a:ea typeface="Calibri"/>
                <a:cs typeface="Times New Roman"/>
              </a:rPr>
              <a:t>التصنيف </a:t>
            </a:r>
            <a:r>
              <a:rPr lang="ar-IQ" sz="3600" b="1" u="sng" dirty="0" err="1">
                <a:ea typeface="Calibri"/>
                <a:cs typeface="Times New Roman"/>
              </a:rPr>
              <a:t>البايولوجي</a:t>
            </a:r>
            <a:r>
              <a:rPr lang="ar-IQ" sz="3600" b="1" u="sng" dirty="0">
                <a:ea typeface="Calibri"/>
                <a:cs typeface="Times New Roman"/>
              </a:rPr>
              <a:t>  : </a:t>
            </a:r>
            <a:endParaRPr lang="en-US" sz="2400" dirty="0">
              <a:ea typeface="Calibri"/>
              <a:cs typeface="Arial"/>
            </a:endParaRPr>
          </a:p>
          <a:p>
            <a:pPr>
              <a:lnSpc>
                <a:spcPct val="115000"/>
              </a:lnSpc>
              <a:spcAft>
                <a:spcPts val="1000"/>
              </a:spcAft>
            </a:pPr>
            <a:r>
              <a:rPr lang="ar-IQ" b="1" u="sng" dirty="0">
                <a:ea typeface="Calibri"/>
                <a:cs typeface="Times New Roman"/>
              </a:rPr>
              <a:t> </a:t>
            </a:r>
            <a:r>
              <a:rPr lang="ar-IQ" dirty="0">
                <a:ea typeface="Calibri"/>
                <a:cs typeface="Times New Roman"/>
              </a:rPr>
              <a:t>ويصنف على اساس جاهزية الماء للنبات </a:t>
            </a:r>
            <a:endParaRPr lang="en-US" sz="2400" dirty="0">
              <a:ea typeface="Calibri"/>
              <a:cs typeface="Arial"/>
            </a:endParaRPr>
          </a:p>
          <a:p>
            <a:pPr>
              <a:lnSpc>
                <a:spcPct val="150000"/>
              </a:lnSpc>
              <a:spcAft>
                <a:spcPts val="1000"/>
              </a:spcAft>
            </a:pPr>
            <a:r>
              <a:rPr lang="ar-IQ" b="1" dirty="0">
                <a:ea typeface="Calibri"/>
                <a:cs typeface="Times New Roman"/>
              </a:rPr>
              <a:t>1- ماء الاجتذاب</a:t>
            </a:r>
            <a:r>
              <a:rPr lang="ar-IQ" dirty="0">
                <a:ea typeface="Calibri"/>
                <a:cs typeface="Times New Roman"/>
              </a:rPr>
              <a:t> : ويبزل هذا الماء بسرعة في المنطقة الجذرية ولا يستفيد منه النبات بدرجة ملموسة ويمسك بشد اقل من الشد عند السعة الحقلية وقد يكون ضارا للنبات بسبب تأثيره على تهوية التربة ودرجة حرارتها وجاهزية بعض العناصر الغذائية وفعالية الاحياء . </a:t>
            </a:r>
            <a:endParaRPr lang="en-US" sz="2400" dirty="0">
              <a:ea typeface="Calibri"/>
              <a:cs typeface="Arial"/>
            </a:endParaRPr>
          </a:p>
          <a:p>
            <a:pPr>
              <a:lnSpc>
                <a:spcPct val="150000"/>
              </a:lnSpc>
              <a:spcAft>
                <a:spcPts val="1000"/>
              </a:spcAft>
            </a:pPr>
            <a:r>
              <a:rPr lang="ar-IQ" dirty="0">
                <a:ea typeface="Calibri"/>
                <a:cs typeface="Times New Roman"/>
              </a:rPr>
              <a:t>2</a:t>
            </a:r>
            <a:r>
              <a:rPr lang="ar-IQ" b="1" dirty="0">
                <a:ea typeface="Calibri"/>
                <a:cs typeface="Times New Roman"/>
              </a:rPr>
              <a:t>- الماء الجاهز للنبات</a:t>
            </a:r>
            <a:r>
              <a:rPr lang="ar-IQ" dirty="0">
                <a:ea typeface="Calibri"/>
                <a:cs typeface="Times New Roman"/>
              </a:rPr>
              <a:t> : وهو الماء الممسوك بين السعة الحقلية ونقطة الذبول الدائم ويسمى محلول التربة وهو المصدر الرئيسي للماء المستهلك من قبل النبات ويفضل ان يضاف الماء للتربة عند استنزاف 75 % من الماء الجاهز </a:t>
            </a:r>
            <a:endParaRPr lang="en-US" sz="2400" dirty="0">
              <a:ea typeface="Calibri"/>
              <a:cs typeface="Arial"/>
            </a:endParaRPr>
          </a:p>
          <a:p>
            <a:pPr>
              <a:lnSpc>
                <a:spcPct val="150000"/>
              </a:lnSpc>
              <a:spcAft>
                <a:spcPts val="1000"/>
              </a:spcAft>
            </a:pPr>
            <a:r>
              <a:rPr lang="ar-IQ" dirty="0">
                <a:ea typeface="Calibri"/>
                <a:cs typeface="Times New Roman"/>
              </a:rPr>
              <a:t>3</a:t>
            </a:r>
            <a:r>
              <a:rPr lang="ar-IQ" b="1" dirty="0">
                <a:ea typeface="Calibri"/>
                <a:cs typeface="Times New Roman"/>
              </a:rPr>
              <a:t>- الماء غير  الجاهز</a:t>
            </a:r>
            <a:r>
              <a:rPr lang="ar-IQ" dirty="0">
                <a:ea typeface="Calibri"/>
                <a:cs typeface="Times New Roman"/>
              </a:rPr>
              <a:t> : ويمثل جميع الماء الممسوك بشد اكبر من الشد عند نقطة الذبول الدائم ويمثل الماء </a:t>
            </a:r>
            <a:r>
              <a:rPr lang="ar-IQ" dirty="0" err="1">
                <a:ea typeface="Calibri"/>
                <a:cs typeface="Times New Roman"/>
              </a:rPr>
              <a:t>الهايدروسكوبي</a:t>
            </a:r>
            <a:r>
              <a:rPr lang="ar-IQ" dirty="0">
                <a:ea typeface="Calibri"/>
                <a:cs typeface="Times New Roman"/>
              </a:rPr>
              <a:t>  بالإضافة الى جزء من الماء الشعري . </a:t>
            </a:r>
            <a:endParaRPr lang="ar-IQ" dirty="0"/>
          </a:p>
        </p:txBody>
      </p:sp>
    </p:spTree>
    <p:extLst>
      <p:ext uri="{BB962C8B-B14F-4D97-AF65-F5344CB8AC3E}">
        <p14:creationId xmlns:p14="http://schemas.microsoft.com/office/powerpoint/2010/main" val="146450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188640"/>
            <a:ext cx="8589640" cy="6336704"/>
          </a:xfrm>
        </p:spPr>
        <p:txBody>
          <a:bodyPr>
            <a:normAutofit fontScale="77500" lnSpcReduction="20000"/>
          </a:bodyPr>
          <a:lstStyle/>
          <a:p>
            <a:pPr>
              <a:lnSpc>
                <a:spcPct val="115000"/>
              </a:lnSpc>
              <a:spcAft>
                <a:spcPts val="1000"/>
              </a:spcAft>
            </a:pPr>
            <a:r>
              <a:rPr lang="ar-IQ" sz="3600" b="1" dirty="0">
                <a:ea typeface="Calibri"/>
                <a:cs typeface="Times New Roman"/>
              </a:rPr>
              <a:t>العوامل المؤثرة على جاهزية الماء للنبات </a:t>
            </a:r>
            <a:endParaRPr lang="en-US" sz="2400" dirty="0">
              <a:ea typeface="Calibri"/>
              <a:cs typeface="Arial"/>
            </a:endParaRPr>
          </a:p>
          <a:p>
            <a:pPr>
              <a:lnSpc>
                <a:spcPct val="115000"/>
              </a:lnSpc>
              <a:spcAft>
                <a:spcPts val="1000"/>
              </a:spcAft>
            </a:pPr>
            <a:r>
              <a:rPr lang="ar-IQ" dirty="0">
                <a:ea typeface="Calibri"/>
                <a:cs typeface="Times New Roman"/>
              </a:rPr>
              <a:t>من العوامل ما يعتمد على التربة ومنها ما يعتمد على النبات او الظروف الجوية </a:t>
            </a:r>
            <a:endParaRPr lang="en-US" sz="2400" dirty="0">
              <a:ea typeface="Calibri"/>
              <a:cs typeface="Arial"/>
            </a:endParaRPr>
          </a:p>
          <a:p>
            <a:pPr>
              <a:lnSpc>
                <a:spcPct val="115000"/>
              </a:lnSpc>
              <a:spcAft>
                <a:spcPts val="1000"/>
              </a:spcAft>
            </a:pPr>
            <a:r>
              <a:rPr lang="ar-IQ" dirty="0">
                <a:ea typeface="Calibri"/>
                <a:cs typeface="Times New Roman"/>
              </a:rPr>
              <a:t>صفات التربة المؤشرة </a:t>
            </a:r>
            <a:endParaRPr lang="en-US" sz="2400" dirty="0">
              <a:ea typeface="Calibri"/>
              <a:cs typeface="Arial"/>
            </a:endParaRPr>
          </a:p>
          <a:p>
            <a:pPr>
              <a:lnSpc>
                <a:spcPct val="150000"/>
              </a:lnSpc>
              <a:spcAft>
                <a:spcPts val="1000"/>
              </a:spcAft>
            </a:pPr>
            <a:r>
              <a:rPr lang="ar-IQ" b="1" dirty="0">
                <a:ea typeface="Calibri"/>
                <a:cs typeface="Times New Roman"/>
              </a:rPr>
              <a:t>1- قابلية التربة على مسك الماء</a:t>
            </a:r>
            <a:r>
              <a:rPr lang="ar-IQ" dirty="0">
                <a:ea typeface="Calibri"/>
                <a:cs typeface="Times New Roman"/>
              </a:rPr>
              <a:t> : وتعتمد على كمية الماء الممسوكة بين السعة الحقلية ونقطة الذبول الدائم والتي تتأثر ب 1- نسبة الطين 2- نسبة المادة العضوية </a:t>
            </a:r>
            <a:r>
              <a:rPr lang="ar-IQ" dirty="0" err="1">
                <a:ea typeface="Calibri"/>
                <a:cs typeface="Times New Roman"/>
              </a:rPr>
              <a:t>المتدبلة</a:t>
            </a:r>
            <a:r>
              <a:rPr lang="ar-IQ" dirty="0">
                <a:ea typeface="Calibri"/>
                <a:cs typeface="Times New Roman"/>
              </a:rPr>
              <a:t> 3- نسبة المسامات البينية  4- توزيع احجام المسام 5- نوع المعادن الطينية , حيث مع نعومة التربة يزداد الماء الجاهز اما الدبال فيؤثر من خلال تحسين تركيب التربة وزيادة مساميتها وان نسبة الرطوبة في الدبال تكون عالية الا ان نسبة الرطوبة عند نقطة الذبول الدائم تكون كذلك عالية فلذلك فان تأثير الدبال على كمية الماء الجاهز بصورة مباشرة لا تكون مهمة  . </a:t>
            </a:r>
            <a:endParaRPr lang="en-US" sz="2400" dirty="0">
              <a:ea typeface="Calibri"/>
              <a:cs typeface="Arial"/>
            </a:endParaRPr>
          </a:p>
          <a:p>
            <a:endParaRPr lang="ar-IQ" dirty="0"/>
          </a:p>
        </p:txBody>
      </p:sp>
    </p:spTree>
    <p:extLst>
      <p:ext uri="{BB962C8B-B14F-4D97-AF65-F5344CB8AC3E}">
        <p14:creationId xmlns:p14="http://schemas.microsoft.com/office/powerpoint/2010/main" val="105878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nSpc>
                <a:spcPct val="115000"/>
              </a:lnSpc>
              <a:spcAft>
                <a:spcPts val="1000"/>
              </a:spcAft>
            </a:pPr>
            <a:r>
              <a:rPr lang="ar-IQ" dirty="0">
                <a:ea typeface="Calibri"/>
                <a:cs typeface="Times New Roman"/>
              </a:rPr>
              <a:t>2</a:t>
            </a:r>
            <a:r>
              <a:rPr lang="ar-IQ" sz="3600" b="1" dirty="0">
                <a:ea typeface="Calibri"/>
                <a:cs typeface="Times New Roman"/>
              </a:rPr>
              <a:t>- عمق المنطقة الجذرية ووجود الطبقات : </a:t>
            </a:r>
            <a:endParaRPr lang="en-US" sz="2400" dirty="0">
              <a:ea typeface="Calibri"/>
              <a:cs typeface="Arial"/>
            </a:endParaRPr>
          </a:p>
          <a:p>
            <a:pPr>
              <a:lnSpc>
                <a:spcPct val="150000"/>
              </a:lnSpc>
              <a:spcAft>
                <a:spcPts val="1000"/>
              </a:spcAft>
            </a:pPr>
            <a:r>
              <a:rPr lang="ar-IQ" dirty="0">
                <a:ea typeface="Calibri"/>
                <a:cs typeface="Times New Roman"/>
              </a:rPr>
              <a:t>كلما مانت التربة عميقة وقدرة النبات على تغلغل الجذور بصورة اكبر كلما كان الماء الجاهز اكثر لذلك فان الترب الضحلة لا تكون صالحة لنمو النبات في المناطق </a:t>
            </a:r>
            <a:r>
              <a:rPr lang="ar-IQ" dirty="0" err="1">
                <a:ea typeface="Calibri"/>
                <a:cs typeface="Times New Roman"/>
              </a:rPr>
              <a:t>الديمية</a:t>
            </a:r>
            <a:r>
              <a:rPr lang="ar-IQ" dirty="0">
                <a:ea typeface="Calibri"/>
                <a:cs typeface="Times New Roman"/>
              </a:rPr>
              <a:t> خصوصا اذا كانت كمية التساقط غير كبيرة وانقطاع الامطار لفترة طويلة خلال فصل النمو . </a:t>
            </a:r>
            <a:endParaRPr lang="en-US" sz="2400" dirty="0">
              <a:ea typeface="Calibri"/>
              <a:cs typeface="Arial"/>
            </a:endParaRPr>
          </a:p>
          <a:p>
            <a:pPr>
              <a:lnSpc>
                <a:spcPct val="115000"/>
              </a:lnSpc>
              <a:spcAft>
                <a:spcPts val="1000"/>
              </a:spcAft>
            </a:pPr>
            <a:r>
              <a:rPr lang="ar-IQ" dirty="0">
                <a:ea typeface="Calibri"/>
                <a:cs typeface="Times New Roman"/>
              </a:rPr>
              <a:t>ان وجود الطبقات المختلفة في </a:t>
            </a:r>
            <a:r>
              <a:rPr lang="ar-IQ" dirty="0" err="1">
                <a:ea typeface="Calibri"/>
                <a:cs typeface="Times New Roman"/>
              </a:rPr>
              <a:t>النسجة</a:t>
            </a:r>
            <a:r>
              <a:rPr lang="ar-IQ" dirty="0">
                <a:ea typeface="Calibri"/>
                <a:cs typeface="Times New Roman"/>
              </a:rPr>
              <a:t> والتركيب فأنها تؤثر على حركة الماء الى الجذور وعلى كمية الماء </a:t>
            </a:r>
            <a:r>
              <a:rPr lang="ar-IQ" dirty="0" err="1">
                <a:ea typeface="Calibri"/>
                <a:cs typeface="Times New Roman"/>
              </a:rPr>
              <a:t>الغائض</a:t>
            </a:r>
            <a:r>
              <a:rPr lang="ar-IQ" dirty="0">
                <a:ea typeface="Calibri"/>
                <a:cs typeface="Times New Roman"/>
              </a:rPr>
              <a:t> في التربة عند سقوط الامطار كذلك فان تغلغل الجذور قد يتأثر بوجود طبقات عالية الكثافة او صلدة او قليلة المسامية .</a:t>
            </a:r>
            <a:endParaRPr lang="en-US" sz="2400" dirty="0">
              <a:ea typeface="Calibri"/>
              <a:cs typeface="Arial"/>
            </a:endParaRPr>
          </a:p>
          <a:p>
            <a:endParaRPr lang="ar-IQ" dirty="0"/>
          </a:p>
        </p:txBody>
      </p:sp>
    </p:spTree>
    <p:extLst>
      <p:ext uri="{BB962C8B-B14F-4D97-AF65-F5344CB8AC3E}">
        <p14:creationId xmlns:p14="http://schemas.microsoft.com/office/powerpoint/2010/main" val="314380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715008" cy="6264696"/>
          </a:xfrm>
        </p:spPr>
        <p:txBody>
          <a:bodyPr>
            <a:normAutofit fontScale="85000" lnSpcReduction="20000"/>
          </a:bodyPr>
          <a:lstStyle/>
          <a:p>
            <a:pPr>
              <a:lnSpc>
                <a:spcPct val="115000"/>
              </a:lnSpc>
              <a:spcAft>
                <a:spcPts val="1000"/>
              </a:spcAft>
            </a:pPr>
            <a:r>
              <a:rPr lang="ar-IQ" sz="3600" b="1" dirty="0">
                <a:ea typeface="Calibri"/>
                <a:cs typeface="Times New Roman"/>
              </a:rPr>
              <a:t>حركة الماء في التربة : </a:t>
            </a:r>
            <a:endParaRPr lang="en-US" sz="2400" dirty="0">
              <a:ea typeface="Calibri"/>
              <a:cs typeface="Arial"/>
            </a:endParaRPr>
          </a:p>
          <a:p>
            <a:pPr algn="just">
              <a:lnSpc>
                <a:spcPct val="150000"/>
              </a:lnSpc>
              <a:spcAft>
                <a:spcPts val="1000"/>
              </a:spcAft>
            </a:pPr>
            <a:r>
              <a:rPr lang="ar-IQ" dirty="0">
                <a:ea typeface="Calibri"/>
                <a:cs typeface="Times New Roman"/>
              </a:rPr>
              <a:t>نظرا لوجود قوة الجذب الارضي فان الماء يتحرك نحو مركز الارض ان لم يمن هناك ما يمنعه من ذلك , وقد يتحرك الماء نحو الاعلى بسبب التبخر عند سطح التربة وقد يتحرك الماء بسبب الاختلاف في ضغط ماء التربة بين نقطة واخرى وبما ان الاختلاف في ضغط ماء التربة قد يكون في اي اتجاه لذلك فان تأثيره على حركة الماء قد تكون بنفس اتجاه الجذب الارضي او بعكس او </a:t>
            </a:r>
            <a:r>
              <a:rPr lang="ar-IQ" dirty="0" err="1">
                <a:ea typeface="Calibri"/>
                <a:cs typeface="Times New Roman"/>
              </a:rPr>
              <a:t>باية</a:t>
            </a:r>
            <a:r>
              <a:rPr lang="ar-IQ" dirty="0">
                <a:ea typeface="Calibri"/>
                <a:cs typeface="Times New Roman"/>
              </a:rPr>
              <a:t> زاوية على قوة الجذب الارضي , وقد يتحرك الماء بسبب امتصاص الجذور او بسبب الاختلاف في الملوحة او في درجات الحرارة في المواقع المختلفة , وعندما نفترض ان درجة الحرارة وتوزيع الاملاح متجانس في التربة فيكون تأثير قوتي الجذب الارضي وضغط الماء على حركة الماء في التربة هي الاكثر اهمية . </a:t>
            </a:r>
            <a:endParaRPr lang="en-US" sz="2400" dirty="0">
              <a:ea typeface="Calibri"/>
              <a:cs typeface="Arial"/>
            </a:endParaRPr>
          </a:p>
          <a:p>
            <a:endParaRPr lang="ar-IQ" dirty="0"/>
          </a:p>
        </p:txBody>
      </p:sp>
    </p:spTree>
    <p:extLst>
      <p:ext uri="{BB962C8B-B14F-4D97-AF65-F5344CB8AC3E}">
        <p14:creationId xmlns:p14="http://schemas.microsoft.com/office/powerpoint/2010/main" val="350914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55000" lnSpcReduction="20000"/>
          </a:bodyPr>
          <a:lstStyle/>
          <a:p>
            <a:pPr>
              <a:lnSpc>
                <a:spcPct val="115000"/>
              </a:lnSpc>
              <a:spcAft>
                <a:spcPts val="1000"/>
              </a:spcAft>
            </a:pPr>
            <a:r>
              <a:rPr lang="ar-IQ" sz="3600" b="1" dirty="0">
                <a:ea typeface="Calibri"/>
                <a:cs typeface="Times New Roman"/>
              </a:rPr>
              <a:t>الجذب الارضي : </a:t>
            </a:r>
            <a:endParaRPr lang="en-US" sz="2400" dirty="0">
              <a:ea typeface="Calibri"/>
              <a:cs typeface="Arial"/>
            </a:endParaRPr>
          </a:p>
          <a:p>
            <a:pPr>
              <a:lnSpc>
                <a:spcPct val="115000"/>
              </a:lnSpc>
              <a:spcAft>
                <a:spcPts val="1000"/>
              </a:spcAft>
            </a:pPr>
            <a:r>
              <a:rPr lang="ar-IQ" dirty="0">
                <a:ea typeface="Calibri"/>
                <a:cs typeface="Times New Roman"/>
              </a:rPr>
              <a:t>ان المعادلة </a:t>
            </a:r>
            <a:r>
              <a:rPr lang="ar-IQ" dirty="0" err="1">
                <a:ea typeface="Calibri"/>
                <a:cs typeface="Times New Roman"/>
              </a:rPr>
              <a:t>المسؤلة</a:t>
            </a:r>
            <a:r>
              <a:rPr lang="ar-IQ" dirty="0">
                <a:ea typeface="Calibri"/>
                <a:cs typeface="Times New Roman"/>
              </a:rPr>
              <a:t> عن حركة الماء بفعل الجذب الارضي هي معادلة الطاقة </a:t>
            </a:r>
            <a:r>
              <a:rPr lang="ar-IQ" dirty="0" err="1">
                <a:ea typeface="Calibri"/>
                <a:cs typeface="Times New Roman"/>
              </a:rPr>
              <a:t>الكامنه</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                                                                                                </a:t>
            </a:r>
            <a:r>
              <a:rPr lang="en-US" dirty="0" smtClean="0">
                <a:effectLst/>
                <a:latin typeface="Times New Roman"/>
                <a:ea typeface="Calibri"/>
                <a:cs typeface="Arial"/>
              </a:rPr>
              <a:t>EP= </a:t>
            </a:r>
            <a:r>
              <a:rPr lang="en-US" dirty="0" err="1" smtClean="0">
                <a:effectLst/>
                <a:latin typeface="Times New Roman"/>
                <a:ea typeface="Calibri"/>
                <a:cs typeface="Arial"/>
              </a:rPr>
              <a:t>mgh</a:t>
            </a:r>
            <a:r>
              <a:rPr lang="en-US" dirty="0" smtClean="0">
                <a:effectLst/>
                <a:latin typeface="Times New Roman"/>
                <a:ea typeface="Calibri"/>
                <a:cs typeface="Arial"/>
              </a:rPr>
              <a:t> </a:t>
            </a:r>
            <a:endParaRPr lang="en-US" sz="2400" dirty="0">
              <a:ea typeface="Calibri"/>
              <a:cs typeface="Arial"/>
            </a:endParaRPr>
          </a:p>
          <a:p>
            <a:pPr>
              <a:lnSpc>
                <a:spcPct val="150000"/>
              </a:lnSpc>
              <a:spcAft>
                <a:spcPts val="1000"/>
              </a:spcAft>
            </a:pPr>
            <a:r>
              <a:rPr lang="ar-IQ" dirty="0">
                <a:ea typeface="Calibri"/>
                <a:cs typeface="Times New Roman"/>
              </a:rPr>
              <a:t>حيث </a:t>
            </a:r>
            <a:r>
              <a:rPr lang="en-US" dirty="0" smtClean="0">
                <a:effectLst/>
                <a:latin typeface="Times New Roman"/>
                <a:ea typeface="Calibri"/>
                <a:cs typeface="Arial"/>
              </a:rPr>
              <a:t>EP</a:t>
            </a:r>
            <a:r>
              <a:rPr lang="ar-IQ" dirty="0">
                <a:ea typeface="Calibri"/>
                <a:cs typeface="Times New Roman"/>
              </a:rPr>
              <a:t> = الطاقة الكامنة </a:t>
            </a:r>
            <a:r>
              <a:rPr lang="en-US" dirty="0" smtClean="0">
                <a:effectLst/>
                <a:latin typeface="Times New Roman"/>
                <a:ea typeface="Calibri"/>
                <a:cs typeface="Arial"/>
              </a:rPr>
              <a:t>  m</a:t>
            </a:r>
            <a:r>
              <a:rPr lang="ar-IQ" dirty="0">
                <a:ea typeface="Calibri"/>
                <a:cs typeface="Times New Roman"/>
              </a:rPr>
              <a:t> = الكتلة , </a:t>
            </a:r>
            <a:r>
              <a:rPr lang="en-US" dirty="0" smtClean="0">
                <a:effectLst/>
                <a:latin typeface="Times New Roman"/>
                <a:ea typeface="Calibri"/>
                <a:cs typeface="Arial"/>
              </a:rPr>
              <a:t>g</a:t>
            </a:r>
            <a:r>
              <a:rPr lang="ar-IQ" dirty="0">
                <a:ea typeface="Calibri"/>
                <a:cs typeface="Times New Roman"/>
              </a:rPr>
              <a:t> = التعجيل الارضي </a:t>
            </a:r>
            <a:r>
              <a:rPr lang="en-US" dirty="0" smtClean="0">
                <a:effectLst/>
                <a:latin typeface="Times New Roman"/>
                <a:ea typeface="Calibri"/>
                <a:cs typeface="Arial"/>
              </a:rPr>
              <a:t> h</a:t>
            </a:r>
            <a:r>
              <a:rPr lang="ar-IQ" dirty="0">
                <a:ea typeface="Calibri"/>
                <a:cs typeface="Times New Roman"/>
              </a:rPr>
              <a:t> = المسافة </a:t>
            </a:r>
            <a:endParaRPr lang="en-US" sz="2400" dirty="0">
              <a:ea typeface="Calibri"/>
              <a:cs typeface="Arial"/>
            </a:endParaRPr>
          </a:p>
          <a:p>
            <a:pPr>
              <a:lnSpc>
                <a:spcPct val="150000"/>
              </a:lnSpc>
              <a:spcAft>
                <a:spcPts val="1000"/>
              </a:spcAft>
            </a:pPr>
            <a:r>
              <a:rPr lang="ar-IQ" dirty="0">
                <a:ea typeface="Calibri"/>
                <a:cs typeface="Times New Roman"/>
              </a:rPr>
              <a:t>ويمكن من </a:t>
            </a:r>
            <a:r>
              <a:rPr lang="ar-IQ" dirty="0" err="1">
                <a:ea typeface="Calibri"/>
                <a:cs typeface="Times New Roman"/>
              </a:rPr>
              <a:t>هذة</a:t>
            </a:r>
            <a:r>
              <a:rPr lang="ar-IQ" dirty="0">
                <a:ea typeface="Calibri"/>
                <a:cs typeface="Times New Roman"/>
              </a:rPr>
              <a:t> المعادلة تقدير طاقة الجذب الارضي للماء في نقطة معينة من قياس ارتفاع تلك النقطة عن مستوى معين يسمى المرجع ( </a:t>
            </a:r>
            <a:r>
              <a:rPr lang="en-US" dirty="0" smtClean="0">
                <a:effectLst/>
                <a:latin typeface="Times New Roman"/>
                <a:ea typeface="Calibri"/>
                <a:cs typeface="Arial"/>
              </a:rPr>
              <a:t>reference level </a:t>
            </a:r>
            <a:r>
              <a:rPr lang="ar-IQ" dirty="0">
                <a:ea typeface="Calibri"/>
                <a:cs typeface="Times New Roman"/>
              </a:rPr>
              <a:t> ) وهذا يحدد الطاقة الكامنة لماء التربة عند نقطة معينة من تحديد ارتفاع تلك النقطة ( بالسنتمترات ) . </a:t>
            </a:r>
            <a:endParaRPr lang="en-US" sz="2400" dirty="0">
              <a:ea typeface="Calibri"/>
              <a:cs typeface="Arial"/>
            </a:endParaRPr>
          </a:p>
          <a:p>
            <a:pPr>
              <a:lnSpc>
                <a:spcPct val="150000"/>
              </a:lnSpc>
              <a:spcAft>
                <a:spcPts val="1000"/>
              </a:spcAft>
            </a:pPr>
            <a:r>
              <a:rPr lang="ar-IQ" dirty="0">
                <a:ea typeface="Calibri"/>
                <a:cs typeface="Times New Roman"/>
              </a:rPr>
              <a:t>الضغط : القوة المسلطة على وحدة المساحة , ان ضغط الماء يزداد بصورة طردية مع زيادة عمقه </a:t>
            </a:r>
            <a:endParaRPr lang="en-US" sz="2400" dirty="0">
              <a:ea typeface="Calibri"/>
              <a:cs typeface="Arial"/>
            </a:endParaRPr>
          </a:p>
          <a:p>
            <a:pPr>
              <a:lnSpc>
                <a:spcPct val="115000"/>
              </a:lnSpc>
              <a:spcAft>
                <a:spcPts val="1000"/>
              </a:spcAft>
            </a:pPr>
            <a:r>
              <a:rPr lang="ar-IQ" dirty="0">
                <a:ea typeface="Calibri"/>
                <a:cs typeface="Times New Roman"/>
              </a:rPr>
              <a:t> </a:t>
            </a:r>
            <a:r>
              <a:rPr lang="ar-IQ" dirty="0">
                <a:solidFill>
                  <a:srgbClr val="000000"/>
                </a:solidFill>
                <a:ea typeface="Calibri"/>
                <a:cs typeface="Times New Roman"/>
              </a:rPr>
              <a:t>شكل  ص 118                                                           </a:t>
            </a:r>
            <a:endParaRPr lang="en-US" sz="2400" dirty="0">
              <a:ea typeface="Calibri"/>
              <a:cs typeface="Arial"/>
            </a:endParaRPr>
          </a:p>
          <a:p>
            <a:endParaRPr lang="ar-IQ" dirty="0"/>
          </a:p>
        </p:txBody>
      </p:sp>
    </p:spTree>
    <p:extLst>
      <p:ext uri="{BB962C8B-B14F-4D97-AF65-F5344CB8AC3E}">
        <p14:creationId xmlns:p14="http://schemas.microsoft.com/office/powerpoint/2010/main" val="346736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661648" cy="6192688"/>
          </a:xfrm>
        </p:spPr>
        <p:txBody>
          <a:bodyPr>
            <a:normAutofit fontScale="92500"/>
          </a:bodyPr>
          <a:lstStyle/>
          <a:p>
            <a:pPr algn="just">
              <a:lnSpc>
                <a:spcPct val="115000"/>
              </a:lnSpc>
              <a:spcAft>
                <a:spcPts val="1000"/>
              </a:spcAft>
              <a:tabLst>
                <a:tab pos="1330960" algn="l"/>
                <a:tab pos="5731510" algn="r"/>
              </a:tabLst>
            </a:pPr>
            <a:r>
              <a:rPr lang="ar-IQ" sz="3600" b="1" dirty="0">
                <a:ea typeface="Calibri"/>
                <a:cs typeface="Times New Roman"/>
              </a:rPr>
              <a:t>ماء التربة والمحتوى </a:t>
            </a:r>
            <a:r>
              <a:rPr lang="ar-IQ" sz="3600" b="1" dirty="0" err="1">
                <a:ea typeface="Calibri"/>
                <a:cs typeface="Times New Roman"/>
              </a:rPr>
              <a:t>الرطوبي</a:t>
            </a:r>
            <a:r>
              <a:rPr lang="ar-IQ" sz="3600" b="1" dirty="0">
                <a:ea typeface="Calibri"/>
                <a:cs typeface="Times New Roman"/>
              </a:rPr>
              <a:t>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يتبادل الهواء والماء في شغل مسامات التربة , وعندما تتشبع التربة تكون جميع مساماتها مملؤة بالماء , وتفقد مسامات التربة الكبيرة الحجم ماءها </a:t>
            </a:r>
            <a:r>
              <a:rPr lang="ar-IQ" dirty="0" err="1">
                <a:ea typeface="Calibri"/>
                <a:cs typeface="Times New Roman"/>
              </a:rPr>
              <a:t>اولآ</a:t>
            </a:r>
            <a:r>
              <a:rPr lang="ar-IQ" dirty="0">
                <a:ea typeface="Calibri"/>
                <a:cs typeface="Times New Roman"/>
              </a:rPr>
              <a:t> عند نقص الرطوبة لان الماء يمسك بقوة قليلة في تلك المسامات مقارنة بالقوة التي يمسك بها في المسامات الدقيقة او في زوايا التقاء السطوح للدقائق او عند وجود طبقة رقيقة حول الدقائق لذلك فان بعض الماء يدخل في التركيب البلوري لبعض دقائق التربة ويسمى ماء التبلور وهو غير جاهز للنبات . </a:t>
            </a:r>
            <a:endParaRPr lang="en-US" sz="2400" dirty="0">
              <a:ea typeface="Calibri"/>
              <a:cs typeface="Arial"/>
            </a:endParaRPr>
          </a:p>
          <a:p>
            <a:endParaRPr lang="ar-IQ" dirty="0"/>
          </a:p>
        </p:txBody>
      </p:sp>
    </p:spTree>
    <p:extLst>
      <p:ext uri="{BB962C8B-B14F-4D97-AF65-F5344CB8AC3E}">
        <p14:creationId xmlns:p14="http://schemas.microsoft.com/office/powerpoint/2010/main" val="374030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6386" name="Picture 2" descr="C:\Users\rashad\Desktop\New folder\٢٠١٩١٠٠٥_٢١٣٧٢٤.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37386" y="-1057875"/>
            <a:ext cx="6802702" cy="891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09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nSpc>
                <a:spcPct val="115000"/>
              </a:lnSpc>
              <a:spcAft>
                <a:spcPts val="1000"/>
              </a:spcAft>
            </a:pPr>
            <a:r>
              <a:rPr lang="ar-IQ" dirty="0">
                <a:ea typeface="Calibri"/>
                <a:cs typeface="Times New Roman"/>
              </a:rPr>
              <a:t>كما في المعادلة التالية  </a:t>
            </a:r>
            <a:r>
              <a:rPr lang="en-US" dirty="0" smtClean="0">
                <a:effectLst/>
                <a:latin typeface="Times New Roman"/>
                <a:ea typeface="Calibri"/>
                <a:cs typeface="Arial"/>
              </a:rPr>
              <a:t> P= </a:t>
            </a:r>
            <a:r>
              <a:rPr lang="en-US" dirty="0" err="1" smtClean="0">
                <a:effectLst/>
                <a:latin typeface="Times New Roman"/>
                <a:ea typeface="Calibri"/>
                <a:cs typeface="Arial"/>
              </a:rPr>
              <a:t>pgh</a:t>
            </a:r>
            <a:r>
              <a:rPr lang="en-US" dirty="0" smtClean="0">
                <a:effectLst/>
                <a:latin typeface="Times New Roman"/>
                <a:ea typeface="Calibri"/>
                <a:cs typeface="Arial"/>
              </a:rPr>
              <a:t>                       </a:t>
            </a:r>
            <a:endParaRPr lang="en-US" sz="2400" dirty="0">
              <a:ea typeface="Calibri"/>
              <a:cs typeface="Arial"/>
            </a:endParaRPr>
          </a:p>
          <a:p>
            <a:pPr algn="just">
              <a:lnSpc>
                <a:spcPct val="150000"/>
              </a:lnSpc>
              <a:spcAft>
                <a:spcPts val="1000"/>
              </a:spcAft>
            </a:pPr>
            <a:r>
              <a:rPr lang="ar-IQ" dirty="0">
                <a:ea typeface="Calibri"/>
                <a:cs typeface="Times New Roman"/>
              </a:rPr>
              <a:t>حيث </a:t>
            </a:r>
            <a:r>
              <a:rPr lang="en-US" dirty="0" smtClean="0">
                <a:effectLst/>
                <a:latin typeface="Times New Roman"/>
                <a:ea typeface="Calibri"/>
                <a:cs typeface="Arial"/>
              </a:rPr>
              <a:t>P</a:t>
            </a:r>
            <a:r>
              <a:rPr lang="ar-IQ" dirty="0">
                <a:ea typeface="Calibri"/>
                <a:cs typeface="Times New Roman"/>
              </a:rPr>
              <a:t> = الضغط داين / سم</a:t>
            </a:r>
            <a:r>
              <a:rPr lang="ar-IQ" baseline="30000" dirty="0">
                <a:ea typeface="Calibri"/>
                <a:cs typeface="Times New Roman"/>
              </a:rPr>
              <a:t>2</a:t>
            </a:r>
            <a:r>
              <a:rPr lang="ar-IQ" dirty="0">
                <a:ea typeface="Calibri"/>
                <a:cs typeface="Times New Roman"/>
              </a:rPr>
              <a:t> </a:t>
            </a:r>
            <a:r>
              <a:rPr lang="en-US" dirty="0" smtClean="0">
                <a:effectLst/>
                <a:latin typeface="Times New Roman"/>
                <a:ea typeface="Calibri"/>
                <a:cs typeface="Arial"/>
              </a:rPr>
              <a:t> p   </a:t>
            </a:r>
            <a:r>
              <a:rPr lang="ar-IQ" dirty="0">
                <a:ea typeface="Calibri"/>
                <a:cs typeface="Times New Roman"/>
              </a:rPr>
              <a:t> = كثافة الماء غم /سم</a:t>
            </a:r>
            <a:r>
              <a:rPr lang="ar-IQ" baseline="30000" dirty="0">
                <a:ea typeface="Calibri"/>
                <a:cs typeface="Times New Roman"/>
              </a:rPr>
              <a:t>3</a:t>
            </a:r>
            <a:r>
              <a:rPr lang="ar-IQ" dirty="0">
                <a:ea typeface="Calibri"/>
                <a:cs typeface="Times New Roman"/>
              </a:rPr>
              <a:t> </a:t>
            </a:r>
            <a:r>
              <a:rPr lang="en-US" dirty="0" smtClean="0">
                <a:effectLst/>
                <a:latin typeface="Times New Roman"/>
                <a:ea typeface="Calibri"/>
                <a:cs typeface="Arial"/>
              </a:rPr>
              <a:t>  g </a:t>
            </a:r>
            <a:r>
              <a:rPr lang="ar-IQ" dirty="0">
                <a:ea typeface="Calibri"/>
                <a:cs typeface="Times New Roman"/>
              </a:rPr>
              <a:t> = التعجيل الارضي سم / ثا</a:t>
            </a:r>
            <a:r>
              <a:rPr lang="ar-IQ" baseline="30000" dirty="0">
                <a:ea typeface="Calibri"/>
                <a:cs typeface="Times New Roman"/>
              </a:rPr>
              <a:t>2</a:t>
            </a:r>
            <a:r>
              <a:rPr lang="ar-IQ" dirty="0">
                <a:ea typeface="Calibri"/>
                <a:cs typeface="Times New Roman"/>
              </a:rPr>
              <a:t> </a:t>
            </a:r>
            <a:r>
              <a:rPr lang="en-US" dirty="0" smtClean="0">
                <a:effectLst/>
                <a:latin typeface="Times New Roman"/>
                <a:ea typeface="Calibri"/>
                <a:cs typeface="Arial"/>
              </a:rPr>
              <a:t>h</a:t>
            </a:r>
            <a:r>
              <a:rPr lang="ar-IQ" dirty="0">
                <a:ea typeface="Calibri"/>
                <a:cs typeface="Times New Roman"/>
              </a:rPr>
              <a:t> = ارتفاع الماء فوق مستوى النقطة </a:t>
            </a:r>
            <a:r>
              <a:rPr lang="en-US" dirty="0" smtClean="0">
                <a:effectLst/>
                <a:latin typeface="Times New Roman"/>
                <a:ea typeface="Calibri"/>
                <a:cs typeface="Arial"/>
              </a:rPr>
              <a:t>A</a:t>
            </a:r>
            <a:r>
              <a:rPr lang="ar-IQ" dirty="0">
                <a:ea typeface="Calibri"/>
                <a:cs typeface="Times New Roman"/>
              </a:rPr>
              <a:t> , وكلما ارتفعت فوق النقطة </a:t>
            </a:r>
            <a:r>
              <a:rPr lang="en-US" dirty="0" smtClean="0">
                <a:effectLst/>
                <a:latin typeface="Times New Roman"/>
                <a:ea typeface="Calibri"/>
                <a:cs typeface="Arial"/>
              </a:rPr>
              <a:t>A</a:t>
            </a:r>
            <a:r>
              <a:rPr lang="ar-IQ" dirty="0">
                <a:ea typeface="Calibri"/>
                <a:cs typeface="Times New Roman"/>
              </a:rPr>
              <a:t> قل </a:t>
            </a:r>
            <a:r>
              <a:rPr lang="ar-IQ" dirty="0" err="1">
                <a:ea typeface="Calibri"/>
                <a:cs typeface="Times New Roman"/>
              </a:rPr>
              <a:t>قل</a:t>
            </a:r>
            <a:r>
              <a:rPr lang="ar-IQ" dirty="0">
                <a:ea typeface="Calibri"/>
                <a:cs typeface="Times New Roman"/>
              </a:rPr>
              <a:t> الضغط حتى تصل الى </a:t>
            </a:r>
            <a:r>
              <a:rPr lang="en-US" dirty="0" smtClean="0">
                <a:effectLst/>
                <a:latin typeface="Times New Roman"/>
                <a:ea typeface="Calibri"/>
                <a:cs typeface="Arial"/>
              </a:rPr>
              <a:t>B</a:t>
            </a:r>
            <a:r>
              <a:rPr lang="ar-IQ" dirty="0">
                <a:ea typeface="Calibri"/>
                <a:cs typeface="Times New Roman"/>
              </a:rPr>
              <a:t> ( مستوى الماء الارضي ) التي يكون عندها ضغط الماء مساوي للضغط الجوي ( صفر ) ولو ارتفعنا فوق النقطة </a:t>
            </a:r>
            <a:r>
              <a:rPr lang="en-US" dirty="0" smtClean="0">
                <a:effectLst/>
                <a:latin typeface="Times New Roman"/>
                <a:ea typeface="Calibri"/>
                <a:cs typeface="Arial"/>
              </a:rPr>
              <a:t>B</a:t>
            </a:r>
            <a:r>
              <a:rPr lang="ar-IQ" dirty="0">
                <a:ea typeface="Calibri"/>
                <a:cs typeface="Times New Roman"/>
              </a:rPr>
              <a:t> ( فوق مستوى الماء الارضي ) فان الضغط  يكون تحت مستوى الضغط الجوي اي ( سالب ) وهذه القيمة تزداد طرديا مع زيادة الارتفاع فوق مستوى الماء الارضي ففي النقطة 2 مثلا يكون ضغط الماء مساويا </a:t>
            </a:r>
            <a:r>
              <a:rPr lang="ar-IQ" dirty="0" smtClean="0">
                <a:ea typeface="Calibri"/>
                <a:cs typeface="Times New Roman"/>
              </a:rPr>
              <a:t>  ( </a:t>
            </a:r>
            <a:r>
              <a:rPr lang="ar-IQ" dirty="0">
                <a:ea typeface="Calibri"/>
                <a:cs typeface="Times New Roman"/>
              </a:rPr>
              <a:t>-</a:t>
            </a:r>
            <a:r>
              <a:rPr lang="en-US" dirty="0" smtClean="0">
                <a:effectLst/>
                <a:latin typeface="Times New Roman"/>
                <a:ea typeface="Calibri"/>
                <a:cs typeface="Arial"/>
              </a:rPr>
              <a:t> </a:t>
            </a:r>
            <a:r>
              <a:rPr lang="en-US" dirty="0" err="1" smtClean="0">
                <a:effectLst/>
                <a:latin typeface="Times New Roman"/>
                <a:ea typeface="Calibri"/>
                <a:cs typeface="Arial"/>
              </a:rPr>
              <a:t>pgh</a:t>
            </a:r>
            <a:r>
              <a:rPr lang="en-US" dirty="0" smtClean="0">
                <a:effectLst/>
                <a:latin typeface="Times New Roman"/>
                <a:ea typeface="Calibri"/>
                <a:cs typeface="Arial"/>
              </a:rPr>
              <a:t> </a:t>
            </a:r>
            <a:r>
              <a:rPr lang="ar-IQ" dirty="0">
                <a:ea typeface="Calibri"/>
                <a:cs typeface="Times New Roman"/>
              </a:rPr>
              <a:t> ) ومن قياس الضغط بوحدات طول عمود الماء ( سم مثلا ) اي ان عند النقاط </a:t>
            </a:r>
            <a:r>
              <a:rPr lang="en-US" dirty="0" smtClean="0">
                <a:effectLst/>
                <a:latin typeface="Times New Roman"/>
                <a:ea typeface="Calibri"/>
                <a:cs typeface="Arial"/>
              </a:rPr>
              <a:t>A , B , C , h , o , -h </a:t>
            </a:r>
            <a:r>
              <a:rPr lang="ar-IQ" dirty="0">
                <a:ea typeface="Calibri"/>
                <a:cs typeface="Times New Roman"/>
              </a:rPr>
              <a:t> سم من الماء على التوالي . </a:t>
            </a:r>
            <a:endParaRPr lang="en-US" sz="2400" dirty="0">
              <a:ea typeface="Calibri"/>
              <a:cs typeface="Arial"/>
            </a:endParaRPr>
          </a:p>
          <a:p>
            <a:endParaRPr lang="ar-IQ" dirty="0"/>
          </a:p>
        </p:txBody>
      </p:sp>
    </p:spTree>
    <p:extLst>
      <p:ext uri="{BB962C8B-B14F-4D97-AF65-F5344CB8AC3E}">
        <p14:creationId xmlns:p14="http://schemas.microsoft.com/office/powerpoint/2010/main" val="259408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260648"/>
                <a:ext cx="8589640" cy="6120680"/>
              </a:xfrm>
            </p:spPr>
            <p:txBody>
              <a:bodyPr>
                <a:normAutofit fontScale="62500" lnSpcReduction="20000"/>
              </a:bodyPr>
              <a:lstStyle/>
              <a:p>
                <a:pPr>
                  <a:lnSpc>
                    <a:spcPct val="115000"/>
                  </a:lnSpc>
                  <a:spcAft>
                    <a:spcPts val="1000"/>
                  </a:spcAft>
                </a:pPr>
                <a:r>
                  <a:rPr lang="ar-IQ" sz="3600" b="1" dirty="0">
                    <a:ea typeface="Calibri"/>
                    <a:cs typeface="Times New Roman"/>
                  </a:rPr>
                  <a:t>كيف يتحرك الماء في التربة  : </a:t>
                </a:r>
                <a:endParaRPr lang="en-US" sz="2400" dirty="0">
                  <a:ea typeface="Calibri"/>
                  <a:cs typeface="Arial"/>
                </a:endParaRPr>
              </a:p>
              <a:p>
                <a:pPr>
                  <a:lnSpc>
                    <a:spcPct val="115000"/>
                  </a:lnSpc>
                  <a:spcAft>
                    <a:spcPts val="1000"/>
                  </a:spcAft>
                </a:pPr>
                <a:r>
                  <a:rPr lang="ar-IQ" dirty="0">
                    <a:ea typeface="Calibri"/>
                    <a:cs typeface="Times New Roman"/>
                  </a:rPr>
                  <a:t>يتحرك الماء في التربة بسبب الاختلاف في طاقة الماء بين نقطة واخرى في التربة وتحدد كمية الماء المتحركة من خلال وحدة المساحة لزمن من خلال قانون دارسي </a:t>
                </a:r>
                <a:endParaRPr lang="en-US" sz="2400" dirty="0">
                  <a:ea typeface="Calibri"/>
                  <a:cs typeface="Arial"/>
                </a:endParaRPr>
              </a:p>
              <a:p>
                <a:pPr>
                  <a:lnSpc>
                    <a:spcPct val="115000"/>
                  </a:lnSpc>
                  <a:spcAft>
                    <a:spcPts val="1000"/>
                  </a:spcAft>
                </a:pPr>
                <a:r>
                  <a:rPr lang="en-US" sz="4400" dirty="0">
                    <a:solidFill>
                      <a:srgbClr val="000000"/>
                    </a:solidFill>
                    <a:effectLst/>
                    <a:latin typeface="Times New Roman"/>
                    <a:ea typeface="Calibri"/>
                    <a:cs typeface="Arial"/>
                  </a:rPr>
                  <a:t>q= K</a:t>
                </a:r>
                <a14:m>
                  <m:oMath xmlns:m="http://schemas.openxmlformats.org/officeDocument/2006/math">
                    <m:r>
                      <a:rPr lang="en-US" sz="4400">
                        <a:solidFill>
                          <a:srgbClr val="000000"/>
                        </a:solidFill>
                        <a:effectLst/>
                        <a:latin typeface="Cambria Math"/>
                        <a:ea typeface="Calibri"/>
                        <a:cs typeface="Cambria Math"/>
                      </a:rPr>
                      <m:t>=</m:t>
                    </m:r>
                    <m:f>
                      <m:fPr>
                        <m:ctrlPr>
                          <a:rPr lang="en-US" sz="4400" i="1">
                            <a:solidFill>
                              <a:srgbClr val="000000"/>
                            </a:solidFill>
                            <a:effectLst/>
                            <a:latin typeface="Cambria Math"/>
                            <a:ea typeface="Calibri"/>
                            <a:cs typeface="Cambria Math"/>
                          </a:rPr>
                        </m:ctrlPr>
                      </m:fPr>
                      <m:num>
                        <m:r>
                          <a:rPr lang="ar-IQ" sz="4400">
                            <a:solidFill>
                              <a:srgbClr val="000000"/>
                            </a:solidFill>
                            <a:effectLst/>
                            <a:latin typeface="Cambria Math"/>
                            <a:ea typeface="Calibri"/>
                            <a:cs typeface="Times New Roman"/>
                          </a:rPr>
                          <m:t>Ø </m:t>
                        </m:r>
                        <m:r>
                          <m:rPr>
                            <m:sty m:val="p"/>
                          </m:rPr>
                          <a:rPr lang="en-US" sz="4400">
                            <a:solidFill>
                              <a:srgbClr val="000000"/>
                            </a:solidFill>
                            <a:effectLst/>
                            <a:latin typeface="Cambria Math"/>
                            <a:ea typeface="Calibri"/>
                            <a:cs typeface="Times New Roman"/>
                          </a:rPr>
                          <m:t>d</m:t>
                        </m:r>
                      </m:num>
                      <m:den>
                        <m:r>
                          <a:rPr lang="en-US" sz="4400" i="1">
                            <a:solidFill>
                              <a:srgbClr val="000000"/>
                            </a:solidFill>
                            <a:effectLst/>
                            <a:latin typeface="Cambria Math"/>
                            <a:ea typeface="Calibri"/>
                            <a:cs typeface="Cambria Math"/>
                          </a:rPr>
                          <m:t>𝑑𝑥</m:t>
                        </m:r>
                      </m:den>
                    </m:f>
                  </m:oMath>
                </a14:m>
                <a:r>
                  <a:rPr lang="en-US" sz="4400" dirty="0">
                    <a:solidFill>
                      <a:srgbClr val="000000"/>
                    </a:solidFill>
                    <a:effectLst/>
                    <a:latin typeface="Times New Roman"/>
                    <a:ea typeface="Calibri"/>
                    <a:cs typeface="Arial"/>
                  </a:rPr>
                  <a:t>                 </a:t>
                </a:r>
                <a:r>
                  <a:rPr lang="en-US" sz="4000" dirty="0">
                    <a:solidFill>
                      <a:srgbClr val="000000"/>
                    </a:solidFill>
                    <a:effectLst/>
                    <a:latin typeface="Times New Roman"/>
                    <a:ea typeface="Calibri"/>
                    <a:cs typeface="Arial"/>
                  </a:rPr>
                  <a:t>                                                          </a:t>
                </a:r>
                <a:endParaRPr lang="en-US" sz="2400" dirty="0">
                  <a:ea typeface="Calibri"/>
                  <a:cs typeface="Arial"/>
                </a:endParaRPr>
              </a:p>
              <a:p>
                <a:pPr algn="just">
                  <a:lnSpc>
                    <a:spcPct val="150000"/>
                  </a:lnSpc>
                  <a:spcAft>
                    <a:spcPts val="1000"/>
                  </a:spcAft>
                </a:pPr>
                <a:r>
                  <a:rPr lang="ar-IQ" dirty="0">
                    <a:solidFill>
                      <a:srgbClr val="000000"/>
                    </a:solidFill>
                    <a:ea typeface="Calibri"/>
                    <a:cs typeface="Times New Roman"/>
                  </a:rPr>
                  <a:t>حيث </a:t>
                </a:r>
                <a:r>
                  <a:rPr lang="en-US" dirty="0">
                    <a:solidFill>
                      <a:srgbClr val="000000"/>
                    </a:solidFill>
                    <a:effectLst/>
                    <a:latin typeface="Times New Roman"/>
                    <a:ea typeface="Calibri"/>
                    <a:cs typeface="Arial"/>
                  </a:rPr>
                  <a:t>k</a:t>
                </a:r>
                <a:r>
                  <a:rPr lang="ar-IQ" dirty="0">
                    <a:solidFill>
                      <a:srgbClr val="000000"/>
                    </a:solidFill>
                    <a:ea typeface="Calibri"/>
                    <a:cs typeface="Times New Roman"/>
                  </a:rPr>
                  <a:t> = قابلية التوصيل المائي  Ø </a:t>
                </a:r>
                <a:r>
                  <a:rPr lang="en-US" dirty="0">
                    <a:solidFill>
                      <a:srgbClr val="000000"/>
                    </a:solidFill>
                    <a:effectLst/>
                    <a:latin typeface="Times New Roman"/>
                    <a:ea typeface="Calibri"/>
                    <a:cs typeface="Arial"/>
                  </a:rPr>
                  <a:t>d</a:t>
                </a:r>
                <a:r>
                  <a:rPr lang="ar-IQ" dirty="0">
                    <a:solidFill>
                      <a:srgbClr val="000000"/>
                    </a:solidFill>
                    <a:ea typeface="Calibri"/>
                    <a:cs typeface="Times New Roman"/>
                  </a:rPr>
                  <a:t> = تغير في الجهد او الطاقة , </a:t>
                </a:r>
                <a:r>
                  <a:rPr lang="en-US" dirty="0">
                    <a:solidFill>
                      <a:srgbClr val="000000"/>
                    </a:solidFill>
                    <a:effectLst/>
                    <a:latin typeface="Times New Roman"/>
                    <a:ea typeface="Calibri"/>
                    <a:cs typeface="Arial"/>
                  </a:rPr>
                  <a:t>dx </a:t>
                </a:r>
                <a:r>
                  <a:rPr lang="ar-IQ" dirty="0">
                    <a:solidFill>
                      <a:srgbClr val="000000"/>
                    </a:solidFill>
                    <a:ea typeface="Calibri"/>
                    <a:cs typeface="Times New Roman"/>
                  </a:rPr>
                  <a:t> = التغير في المسافة , اما العلاقة السالبة فهي لان حركة الماء تكون باتجاه انخفاض الجهد ( من الجهد العالي الى </a:t>
                </a:r>
                <a:r>
                  <a:rPr lang="ar-IQ" dirty="0" err="1">
                    <a:solidFill>
                      <a:srgbClr val="000000"/>
                    </a:solidFill>
                    <a:ea typeface="Calibri"/>
                    <a:cs typeface="Times New Roman"/>
                  </a:rPr>
                  <a:t>الواطيء</a:t>
                </a:r>
                <a:r>
                  <a:rPr lang="ar-IQ" dirty="0">
                    <a:solidFill>
                      <a:srgbClr val="000000"/>
                    </a:solidFill>
                    <a:ea typeface="Calibri"/>
                    <a:cs typeface="Times New Roman"/>
                  </a:rPr>
                  <a:t> ) </a:t>
                </a:r>
                <a:endParaRPr lang="en-US" sz="2400" dirty="0">
                  <a:ea typeface="Calibri"/>
                  <a:cs typeface="Arial"/>
                </a:endParaRPr>
              </a:p>
              <a:p>
                <a:pPr algn="just">
                  <a:lnSpc>
                    <a:spcPct val="150000"/>
                  </a:lnSpc>
                  <a:spcAft>
                    <a:spcPts val="1000"/>
                  </a:spcAft>
                </a:pPr>
                <a:r>
                  <a:rPr lang="ar-IQ" dirty="0">
                    <a:solidFill>
                      <a:srgbClr val="000000"/>
                    </a:solidFill>
                    <a:ea typeface="Calibri"/>
                    <a:cs typeface="Times New Roman"/>
                  </a:rPr>
                  <a:t> عندما تكون التربة مشبعة فان قيمة </a:t>
                </a:r>
                <a:r>
                  <a:rPr lang="en-US" dirty="0">
                    <a:solidFill>
                      <a:srgbClr val="000000"/>
                    </a:solidFill>
                    <a:effectLst/>
                    <a:latin typeface="Times New Roman"/>
                    <a:ea typeface="Calibri"/>
                    <a:cs typeface="Arial"/>
                  </a:rPr>
                  <a:t>k</a:t>
                </a:r>
                <a:r>
                  <a:rPr lang="ar-IQ" dirty="0">
                    <a:solidFill>
                      <a:srgbClr val="000000"/>
                    </a:solidFill>
                    <a:ea typeface="Calibri"/>
                    <a:cs typeface="Times New Roman"/>
                  </a:rPr>
                  <a:t> تكون ثابتة اما عندما تكون التربة غير مشبعة فان قيمة </a:t>
                </a:r>
                <a:r>
                  <a:rPr lang="en-US" dirty="0">
                    <a:solidFill>
                      <a:srgbClr val="000000"/>
                    </a:solidFill>
                    <a:effectLst/>
                    <a:latin typeface="Times New Roman"/>
                    <a:ea typeface="Calibri"/>
                    <a:cs typeface="Arial"/>
                  </a:rPr>
                  <a:t>k</a:t>
                </a:r>
                <a:r>
                  <a:rPr lang="ar-IQ" dirty="0">
                    <a:solidFill>
                      <a:srgbClr val="000000"/>
                    </a:solidFill>
                    <a:ea typeface="Calibri"/>
                    <a:cs typeface="Times New Roman"/>
                  </a:rPr>
                  <a:t> ستكون اقل من قيمتها في الترب المشبعة بسبب ان بعض مسامات التربة تكون </a:t>
                </a:r>
                <a:r>
                  <a:rPr lang="ar-IQ" dirty="0" err="1">
                    <a:solidFill>
                      <a:srgbClr val="000000"/>
                    </a:solidFill>
                    <a:ea typeface="Calibri"/>
                    <a:cs typeface="Times New Roman"/>
                  </a:rPr>
                  <a:t>مملوءه</a:t>
                </a:r>
                <a:r>
                  <a:rPr lang="ar-IQ" dirty="0">
                    <a:solidFill>
                      <a:srgbClr val="000000"/>
                    </a:solidFill>
                    <a:ea typeface="Calibri"/>
                    <a:cs typeface="Times New Roman"/>
                  </a:rPr>
                  <a:t> بالهواء وتكون غير قادرة على توصيل الماء , وكلما زاد الشد </a:t>
                </a:r>
                <a:r>
                  <a:rPr lang="ar-IQ" dirty="0" err="1">
                    <a:solidFill>
                      <a:srgbClr val="000000"/>
                    </a:solidFill>
                    <a:ea typeface="Calibri"/>
                    <a:cs typeface="Times New Roman"/>
                  </a:rPr>
                  <a:t>الرطوبي</a:t>
                </a:r>
                <a:r>
                  <a:rPr lang="ar-IQ" dirty="0">
                    <a:solidFill>
                      <a:srgbClr val="000000"/>
                    </a:solidFill>
                    <a:ea typeface="Calibri"/>
                    <a:cs typeface="Times New Roman"/>
                  </a:rPr>
                  <a:t> على ماء التربة كلما قلت قيمة </a:t>
                </a:r>
                <a:r>
                  <a:rPr lang="en-US" dirty="0">
                    <a:solidFill>
                      <a:srgbClr val="000000"/>
                    </a:solidFill>
                    <a:effectLst/>
                    <a:latin typeface="Times New Roman"/>
                    <a:ea typeface="Calibri"/>
                    <a:cs typeface="Arial"/>
                  </a:rPr>
                  <a:t>k </a:t>
                </a:r>
                <a:endParaRPr lang="en-US" sz="2400" dirty="0">
                  <a:ea typeface="Calibri"/>
                  <a:cs typeface="Arial"/>
                </a:endParaRPr>
              </a:p>
              <a:p>
                <a:pPr algn="just">
                  <a:lnSpc>
                    <a:spcPct val="150000"/>
                  </a:lnSpc>
                  <a:spcAft>
                    <a:spcPts val="1000"/>
                  </a:spcAft>
                </a:pPr>
                <a:r>
                  <a:rPr lang="ar-IQ" dirty="0">
                    <a:solidFill>
                      <a:srgbClr val="000000"/>
                    </a:solidFill>
                    <a:ea typeface="Calibri"/>
                    <a:cs typeface="Times New Roman"/>
                  </a:rPr>
                  <a:t> </a:t>
                </a:r>
                <a:endParaRPr lang="en-US" sz="2400" dirty="0">
                  <a:ea typeface="Calibri"/>
                  <a:cs typeface="Aria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260648"/>
                <a:ext cx="8589640" cy="6120680"/>
              </a:xfrm>
              <a:blipFill rotWithShape="1">
                <a:blip r:embed="rId2"/>
                <a:stretch>
                  <a:fillRect l="-1419" t="-1195" r="-1419"/>
                </a:stretch>
              </a:blipFill>
            </p:spPr>
            <p:txBody>
              <a:bodyPr/>
              <a:lstStyle/>
              <a:p>
                <a:r>
                  <a:rPr lang="ar-IQ">
                    <a:noFill/>
                  </a:rPr>
                  <a:t> </a:t>
                </a:r>
              </a:p>
            </p:txBody>
          </p:sp>
        </mc:Fallback>
      </mc:AlternateContent>
    </p:spTree>
    <p:extLst>
      <p:ext uri="{BB962C8B-B14F-4D97-AF65-F5344CB8AC3E}">
        <p14:creationId xmlns:p14="http://schemas.microsoft.com/office/powerpoint/2010/main" val="420232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2034"/>
          </a:xfrm>
        </p:spPr>
        <p:txBody>
          <a:bodyPr>
            <a:normAutofit fontScale="90000"/>
          </a:bodyPr>
          <a:lstStyle/>
          <a:p>
            <a:endParaRPr lang="ar-IQ" dirty="0"/>
          </a:p>
        </p:txBody>
      </p:sp>
      <p:sp>
        <p:nvSpPr>
          <p:cNvPr id="3" name="عنصر نائب للمحتوى 2"/>
          <p:cNvSpPr>
            <a:spLocks noGrp="1"/>
          </p:cNvSpPr>
          <p:nvPr>
            <p:ph idx="1"/>
          </p:nvPr>
        </p:nvSpPr>
        <p:spPr>
          <a:xfrm>
            <a:off x="611560" y="764704"/>
            <a:ext cx="8229600" cy="5544616"/>
          </a:xfrm>
        </p:spPr>
        <p:txBody>
          <a:bodyPr>
            <a:normAutofit fontScale="62500" lnSpcReduction="20000"/>
          </a:bodyPr>
          <a:lstStyle/>
          <a:p>
            <a:pPr>
              <a:lnSpc>
                <a:spcPct val="115000"/>
              </a:lnSpc>
              <a:spcAft>
                <a:spcPts val="1000"/>
              </a:spcAft>
            </a:pPr>
            <a:r>
              <a:rPr lang="ar-IQ" b="1" u="sng" dirty="0">
                <a:solidFill>
                  <a:srgbClr val="000000"/>
                </a:solidFill>
                <a:ea typeface="Calibri"/>
                <a:cs typeface="Times New Roman"/>
              </a:rPr>
              <a:t>حركة الماء في الترب المنضدة  : </a:t>
            </a:r>
            <a:endParaRPr lang="en-US" sz="2400" dirty="0">
              <a:ea typeface="Calibri"/>
              <a:cs typeface="Arial"/>
            </a:endParaRPr>
          </a:p>
          <a:p>
            <a:pPr algn="just">
              <a:lnSpc>
                <a:spcPct val="150000"/>
              </a:lnSpc>
              <a:spcAft>
                <a:spcPts val="1000"/>
              </a:spcAft>
            </a:pPr>
            <a:r>
              <a:rPr lang="ar-IQ" sz="4000" dirty="0">
                <a:ea typeface="Calibri"/>
                <a:cs typeface="Times New Roman"/>
              </a:rPr>
              <a:t>في بعض الترب توجد طبقات مختلفة في </a:t>
            </a:r>
            <a:r>
              <a:rPr lang="ar-IQ" sz="4000" dirty="0" err="1">
                <a:ea typeface="Calibri"/>
                <a:cs typeface="Times New Roman"/>
              </a:rPr>
              <a:t>النسجة</a:t>
            </a:r>
            <a:r>
              <a:rPr lang="ar-IQ" sz="4000" dirty="0">
                <a:ea typeface="Calibri"/>
                <a:cs typeface="Times New Roman"/>
              </a:rPr>
              <a:t> والتركيب لذلك فان حركة الماء في مثل هذه الترب تختلف كما في الترب المتجانسة في </a:t>
            </a:r>
            <a:r>
              <a:rPr lang="ar-IQ" sz="4000" dirty="0" err="1">
                <a:ea typeface="Calibri"/>
                <a:cs typeface="Times New Roman"/>
              </a:rPr>
              <a:t>النسجة</a:t>
            </a:r>
            <a:r>
              <a:rPr lang="ar-IQ" sz="4000" dirty="0">
                <a:ea typeface="Calibri"/>
                <a:cs typeface="Times New Roman"/>
              </a:rPr>
              <a:t> والتركيب , ففي حالة وجود طبقة رملية تحت طبقة </a:t>
            </a:r>
            <a:r>
              <a:rPr lang="ar-IQ" sz="4000" dirty="0" err="1">
                <a:ea typeface="Calibri"/>
                <a:cs typeface="Times New Roman"/>
              </a:rPr>
              <a:t>مزيجية</a:t>
            </a:r>
            <a:r>
              <a:rPr lang="ar-IQ" sz="4000" dirty="0">
                <a:ea typeface="Calibri"/>
                <a:cs typeface="Times New Roman"/>
              </a:rPr>
              <a:t> فان الماء سيتوقف عن التغلغل الى اسفل التربة عند وصول الجبهة المبتلة الى الطبقة الرملية لان الماء في الطبقة العليا يتحرك في المسامات الشعرية وتكون طبقة الرمل ذات مسامات خشنة ولا تتمكن من سحب الماء من المسامات الناعمة لذلك فان الماء يتحرك الى الطبقة الرملية الى ان تتشبع معظم مسامات الطبقة العليا لذلك فان الترب </a:t>
            </a:r>
            <a:r>
              <a:rPr lang="ar-IQ" sz="4000" dirty="0" err="1">
                <a:ea typeface="Calibri"/>
                <a:cs typeface="Times New Roman"/>
              </a:rPr>
              <a:t>المزيجة</a:t>
            </a:r>
            <a:r>
              <a:rPr lang="ar-IQ" sz="4000" dirty="0">
                <a:ea typeface="Calibri"/>
                <a:cs typeface="Times New Roman"/>
              </a:rPr>
              <a:t> التي تقع تحتها طبقة من رمل تكون قابليتها على مسك </a:t>
            </a:r>
            <a:r>
              <a:rPr lang="ar-IQ" sz="4000" dirty="0" smtClean="0">
                <a:ea typeface="Calibri"/>
                <a:cs typeface="Times New Roman"/>
              </a:rPr>
              <a:t>الماء</a:t>
            </a:r>
            <a:endParaRPr lang="ar-IQ" dirty="0"/>
          </a:p>
        </p:txBody>
      </p:sp>
    </p:spTree>
    <p:extLst>
      <p:ext uri="{BB962C8B-B14F-4D97-AF65-F5344CB8AC3E}">
        <p14:creationId xmlns:p14="http://schemas.microsoft.com/office/powerpoint/2010/main" val="230635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lvl="0" algn="just">
              <a:lnSpc>
                <a:spcPct val="150000"/>
              </a:lnSpc>
              <a:spcAft>
                <a:spcPts val="1000"/>
              </a:spcAft>
            </a:pPr>
            <a:r>
              <a:rPr lang="ar-IQ" sz="2400" dirty="0">
                <a:solidFill>
                  <a:prstClr val="black"/>
                </a:solidFill>
                <a:ea typeface="Calibri"/>
                <a:cs typeface="Times New Roman"/>
              </a:rPr>
              <a:t>وسعتها الحقلية عاليتين مقارنة بالترب </a:t>
            </a:r>
            <a:r>
              <a:rPr lang="ar-IQ" sz="2400" dirty="0" err="1">
                <a:solidFill>
                  <a:prstClr val="black"/>
                </a:solidFill>
                <a:ea typeface="Calibri"/>
                <a:cs typeface="Times New Roman"/>
              </a:rPr>
              <a:t>المزيجة</a:t>
            </a:r>
            <a:r>
              <a:rPr lang="ar-IQ" sz="2400" dirty="0">
                <a:solidFill>
                  <a:prstClr val="black"/>
                </a:solidFill>
                <a:ea typeface="Calibri"/>
                <a:cs typeface="Times New Roman"/>
              </a:rPr>
              <a:t> المتجانسة , اما الترب التي تكون طبقاتها السطحية رملية والسفلية ناعمة او متوسطة </a:t>
            </a:r>
            <a:r>
              <a:rPr lang="ar-IQ" sz="2400" dirty="0" err="1">
                <a:solidFill>
                  <a:prstClr val="black"/>
                </a:solidFill>
                <a:ea typeface="Calibri"/>
                <a:cs typeface="Times New Roman"/>
              </a:rPr>
              <a:t>النسجة</a:t>
            </a:r>
            <a:r>
              <a:rPr lang="ar-IQ" sz="2400" dirty="0">
                <a:solidFill>
                  <a:prstClr val="black"/>
                </a:solidFill>
                <a:ea typeface="Calibri"/>
                <a:cs typeface="Times New Roman"/>
              </a:rPr>
              <a:t> فان الماء الذي يتحرك في التربة السطحية بسرعة بسبب قابليتها العالية على التوصيل المائي ستقل حركته عند وصوله الى الطبقة السفلية لان قابلية هذه التربة على التوصيل المائي قليلة وبذلك فقد يتكون مستوى ماء ارضي في الطبقة السطحية الخشنة اذا استمرت اضافة الماء فلهاذا فان هذا النوع من الترب تكون ذا قابلية عالية على مسك الماء وتكون فيها نسبة الرطوبة عند السعة الحقلية عالية نسبيا . </a:t>
            </a:r>
            <a:endParaRPr lang="en-US" sz="2000" dirty="0">
              <a:solidFill>
                <a:prstClr val="black"/>
              </a:solidFill>
              <a:ea typeface="Calibri"/>
              <a:cs typeface="Arial"/>
            </a:endParaRPr>
          </a:p>
          <a:p>
            <a:endParaRPr lang="ar-IQ" dirty="0"/>
          </a:p>
        </p:txBody>
      </p:sp>
    </p:spTree>
    <p:extLst>
      <p:ext uri="{BB962C8B-B14F-4D97-AF65-F5344CB8AC3E}">
        <p14:creationId xmlns:p14="http://schemas.microsoft.com/office/powerpoint/2010/main" val="385260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spTree>
    <p:extLst>
      <p:ext uri="{BB962C8B-B14F-4D97-AF65-F5344CB8AC3E}">
        <p14:creationId xmlns:p14="http://schemas.microsoft.com/office/powerpoint/2010/main" val="60535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517632" cy="6192688"/>
          </a:xfrm>
        </p:spPr>
        <p:txBody>
          <a:bodyPr>
            <a:normAutofit fontScale="85000" lnSpcReduction="20000"/>
          </a:bodyPr>
          <a:lstStyle/>
          <a:p>
            <a:pPr algn="just">
              <a:lnSpc>
                <a:spcPct val="150000"/>
              </a:lnSpc>
              <a:spcAft>
                <a:spcPts val="1000"/>
              </a:spcAft>
              <a:tabLst>
                <a:tab pos="1330960" algn="l"/>
                <a:tab pos="5731510" algn="r"/>
              </a:tabLst>
            </a:pPr>
            <a:r>
              <a:rPr lang="ar-IQ" sz="3600" b="1" dirty="0">
                <a:ea typeface="Calibri"/>
                <a:cs typeface="Times New Roman"/>
              </a:rPr>
              <a:t>تعيين المحتوى </a:t>
            </a:r>
            <a:r>
              <a:rPr lang="ar-IQ" sz="3600" b="1" dirty="0" err="1">
                <a:ea typeface="Calibri"/>
                <a:cs typeface="Times New Roman"/>
              </a:rPr>
              <a:t>الرطوبي</a:t>
            </a:r>
            <a:r>
              <a:rPr lang="ar-IQ" sz="3600" b="1" dirty="0">
                <a:ea typeface="Calibri"/>
                <a:cs typeface="Times New Roman"/>
              </a:rPr>
              <a:t> للتربة : </a:t>
            </a:r>
            <a:endParaRPr lang="en-US" sz="2400" dirty="0">
              <a:ea typeface="Calibri"/>
              <a:cs typeface="Arial"/>
            </a:endParaRPr>
          </a:p>
          <a:p>
            <a:pPr algn="just">
              <a:lnSpc>
                <a:spcPct val="150000"/>
              </a:lnSpc>
              <a:spcAft>
                <a:spcPts val="1000"/>
              </a:spcAft>
              <a:tabLst>
                <a:tab pos="1330960" algn="l"/>
                <a:tab pos="5731510" algn="r"/>
              </a:tabLst>
            </a:pPr>
            <a:r>
              <a:rPr lang="ar-IQ" dirty="0">
                <a:ea typeface="Calibri"/>
                <a:cs typeface="Times New Roman"/>
              </a:rPr>
              <a:t>تعين نسبة الرطوبة في التربة بصورة مباشرة بالطريقة الوزنية وذلك بتجفيف عينات التربة في الفرن على درجة حرارة 105 – 110 م للترب المعدنية و 50 – 60 للترب العضوية ويمثل محتوى التربة من الرطوبة على اساس </a:t>
            </a:r>
            <a:endParaRPr lang="en-US" sz="2400" dirty="0">
              <a:ea typeface="Calibri"/>
              <a:cs typeface="Arial"/>
            </a:endParaRPr>
          </a:p>
          <a:p>
            <a:pPr algn="just">
              <a:lnSpc>
                <a:spcPct val="115000"/>
              </a:lnSpc>
              <a:spcAft>
                <a:spcPts val="1000"/>
              </a:spcAft>
              <a:tabLst>
                <a:tab pos="1330960" algn="l"/>
                <a:tab pos="5731510" algn="r"/>
              </a:tabLst>
            </a:pPr>
            <a:r>
              <a:rPr lang="ar-IQ" dirty="0">
                <a:ea typeface="Calibri"/>
                <a:cs typeface="Times New Roman"/>
              </a:rPr>
              <a:t>1- وزن التربة الجاف</a:t>
            </a:r>
            <a:r>
              <a:rPr lang="en-US" dirty="0" smtClean="0">
                <a:effectLst/>
                <a:latin typeface="Times New Roman"/>
                <a:ea typeface="Calibri"/>
                <a:cs typeface="Arial"/>
              </a:rPr>
              <a:t>    </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هناك طرق اخرى غير مباشرة لقياس رطوبة التربة منها : </a:t>
            </a:r>
            <a:endParaRPr lang="en-US" sz="2400" dirty="0">
              <a:ea typeface="Calibri"/>
              <a:cs typeface="Arial"/>
            </a:endParaRPr>
          </a:p>
          <a:p>
            <a:pPr>
              <a:lnSpc>
                <a:spcPct val="115000"/>
              </a:lnSpc>
              <a:spcAft>
                <a:spcPts val="1000"/>
              </a:spcAft>
            </a:pPr>
            <a:r>
              <a:rPr lang="ar-IQ" dirty="0">
                <a:ea typeface="Calibri"/>
                <a:cs typeface="Times New Roman"/>
              </a:rPr>
              <a:t>1- طريقة جهاز قياس الشد </a:t>
            </a:r>
            <a:r>
              <a:rPr lang="ar-IQ" dirty="0" err="1">
                <a:ea typeface="Calibri"/>
                <a:cs typeface="Times New Roman"/>
              </a:rPr>
              <a:t>الرطوبي</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2- طريقة الواح المقاومة او الالواح </a:t>
            </a:r>
            <a:r>
              <a:rPr lang="ar-IQ" dirty="0" err="1">
                <a:ea typeface="Calibri"/>
                <a:cs typeface="Times New Roman"/>
              </a:rPr>
              <a:t>الجبسية</a:t>
            </a:r>
            <a:r>
              <a:rPr lang="ar-IQ"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3- طريقة المدس </a:t>
            </a:r>
            <a:r>
              <a:rPr lang="ar-IQ" dirty="0" err="1">
                <a:ea typeface="Calibri"/>
                <a:cs typeface="Times New Roman"/>
              </a:rPr>
              <a:t>النيوتروني</a:t>
            </a:r>
            <a:r>
              <a:rPr lang="ar-IQ" dirty="0">
                <a:ea typeface="Calibri"/>
                <a:cs typeface="Times New Roman"/>
              </a:rPr>
              <a:t> </a:t>
            </a:r>
            <a:endParaRPr lang="en-US" sz="2400" dirty="0">
              <a:ea typeface="Calibri"/>
              <a:cs typeface="Arial"/>
            </a:endParaRPr>
          </a:p>
          <a:p>
            <a:endParaRPr lang="ar-IQ" dirty="0"/>
          </a:p>
        </p:txBody>
      </p:sp>
    </p:spTree>
    <p:extLst>
      <p:ext uri="{BB962C8B-B14F-4D97-AF65-F5344CB8AC3E}">
        <p14:creationId xmlns:p14="http://schemas.microsoft.com/office/powerpoint/2010/main" val="143067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517632" cy="6264696"/>
          </a:xfrm>
        </p:spPr>
        <p:txBody>
          <a:bodyPr>
            <a:normAutofit fontScale="85000" lnSpcReduction="20000"/>
          </a:bodyPr>
          <a:lstStyle/>
          <a:p>
            <a:pPr>
              <a:lnSpc>
                <a:spcPct val="115000"/>
              </a:lnSpc>
              <a:spcAft>
                <a:spcPts val="1000"/>
              </a:spcAft>
            </a:pPr>
            <a:r>
              <a:rPr lang="ar-IQ" b="1" dirty="0">
                <a:ea typeface="Calibri"/>
                <a:cs typeface="Times New Roman"/>
              </a:rPr>
              <a:t>بعض المفاهيم للمحتوى </a:t>
            </a:r>
            <a:r>
              <a:rPr lang="ar-IQ" b="1" dirty="0" err="1">
                <a:ea typeface="Calibri"/>
                <a:cs typeface="Times New Roman"/>
              </a:rPr>
              <a:t>الرطوبي</a:t>
            </a:r>
            <a:r>
              <a:rPr lang="ar-IQ" b="1" dirty="0">
                <a:ea typeface="Calibri"/>
                <a:cs typeface="Times New Roman"/>
              </a:rPr>
              <a:t> للتربة </a:t>
            </a:r>
            <a:endParaRPr lang="en-US" sz="2400" dirty="0">
              <a:ea typeface="Calibri"/>
              <a:cs typeface="Arial"/>
            </a:endParaRPr>
          </a:p>
          <a:p>
            <a:pPr>
              <a:lnSpc>
                <a:spcPct val="115000"/>
              </a:lnSpc>
              <a:spcAft>
                <a:spcPts val="1000"/>
              </a:spcAft>
            </a:pPr>
            <a:r>
              <a:rPr lang="ar-IQ" dirty="0">
                <a:ea typeface="Calibri"/>
                <a:cs typeface="Times New Roman"/>
              </a:rPr>
              <a:t>1</a:t>
            </a:r>
            <a:r>
              <a:rPr lang="ar-IQ" b="1" dirty="0">
                <a:ea typeface="Calibri"/>
                <a:cs typeface="Times New Roman"/>
              </a:rPr>
              <a:t>- القابلية العظمى على مسك الماء </a:t>
            </a:r>
            <a:r>
              <a:rPr lang="en-US" b="1" dirty="0" smtClean="0">
                <a:effectLst/>
                <a:latin typeface="Times New Roman"/>
                <a:ea typeface="Calibri"/>
                <a:cs typeface="Arial"/>
              </a:rPr>
              <a:t>Maximum retentive</a:t>
            </a:r>
            <a:r>
              <a:rPr lang="en-US" dirty="0" smtClean="0">
                <a:effectLst/>
                <a:latin typeface="Times New Roman"/>
                <a:ea typeface="Calibri"/>
                <a:cs typeface="Arial"/>
              </a:rPr>
              <a:t>   </a:t>
            </a:r>
            <a:endParaRPr lang="en-US" sz="2400" dirty="0">
              <a:ea typeface="Calibri"/>
              <a:cs typeface="Arial"/>
            </a:endParaRPr>
          </a:p>
          <a:p>
            <a:pPr>
              <a:lnSpc>
                <a:spcPct val="150000"/>
              </a:lnSpc>
              <a:spcAft>
                <a:spcPts val="1000"/>
              </a:spcAft>
            </a:pPr>
            <a:r>
              <a:rPr lang="ar-IQ" dirty="0">
                <a:ea typeface="Calibri"/>
                <a:cs typeface="Times New Roman"/>
              </a:rPr>
              <a:t>وهي نسبة الرطوبة في تربة  جيدة التركيب وجيدة الصرف والتي يكون فيها الماء </a:t>
            </a:r>
            <a:r>
              <a:rPr lang="ar-IQ" dirty="0" err="1">
                <a:ea typeface="Calibri"/>
                <a:cs typeface="Times New Roman"/>
              </a:rPr>
              <a:t>يمليء</a:t>
            </a:r>
            <a:r>
              <a:rPr lang="ar-IQ" dirty="0">
                <a:ea typeface="Calibri"/>
                <a:cs typeface="Times New Roman"/>
              </a:rPr>
              <a:t> جميع المسامات في الجزء السطحي من التربة , حيث تكون التربة مشبعة وماسكة </a:t>
            </a:r>
            <a:r>
              <a:rPr lang="ar-IQ" dirty="0" err="1">
                <a:ea typeface="Calibri"/>
                <a:cs typeface="Times New Roman"/>
              </a:rPr>
              <a:t>لاعظم</a:t>
            </a:r>
            <a:r>
              <a:rPr lang="ar-IQ" dirty="0">
                <a:ea typeface="Calibri"/>
                <a:cs typeface="Times New Roman"/>
              </a:rPr>
              <a:t> كمية ممكنة للماء  . </a:t>
            </a:r>
            <a:endParaRPr lang="en-US" sz="2400" dirty="0">
              <a:ea typeface="Calibri"/>
              <a:cs typeface="Arial"/>
            </a:endParaRPr>
          </a:p>
          <a:p>
            <a:pPr>
              <a:lnSpc>
                <a:spcPct val="150000"/>
              </a:lnSpc>
              <a:spcAft>
                <a:spcPts val="1000"/>
              </a:spcAft>
            </a:pPr>
            <a:r>
              <a:rPr lang="ar-IQ" dirty="0">
                <a:ea typeface="Calibri"/>
                <a:cs typeface="Times New Roman"/>
              </a:rPr>
              <a:t>2</a:t>
            </a:r>
            <a:r>
              <a:rPr lang="ar-IQ" b="1" dirty="0">
                <a:ea typeface="Calibri"/>
                <a:cs typeface="Times New Roman"/>
              </a:rPr>
              <a:t>- السعة الحقلية  </a:t>
            </a:r>
            <a:r>
              <a:rPr lang="en-US" b="1" dirty="0" smtClean="0">
                <a:effectLst/>
                <a:latin typeface="Times New Roman"/>
                <a:ea typeface="Calibri"/>
                <a:cs typeface="Arial"/>
              </a:rPr>
              <a:t> Field capacity</a:t>
            </a:r>
            <a:r>
              <a:rPr lang="en-US" dirty="0" smtClean="0">
                <a:effectLst/>
                <a:latin typeface="Times New Roman"/>
                <a:ea typeface="Calibri"/>
                <a:cs typeface="Arial"/>
              </a:rPr>
              <a:t> </a:t>
            </a:r>
            <a:endParaRPr lang="en-US" sz="2400" dirty="0">
              <a:ea typeface="Calibri"/>
              <a:cs typeface="Arial"/>
            </a:endParaRPr>
          </a:p>
          <a:p>
            <a:pPr>
              <a:lnSpc>
                <a:spcPct val="150000"/>
              </a:lnSpc>
              <a:spcAft>
                <a:spcPts val="1000"/>
              </a:spcAft>
            </a:pPr>
            <a:r>
              <a:rPr lang="ar-IQ" dirty="0">
                <a:ea typeface="Calibri"/>
                <a:cs typeface="Times New Roman"/>
              </a:rPr>
              <a:t>وهي نسبة الرطوبة في التربة بعد تشبعها بالماء وتغطية سطحها لمنع التبخر حيث جزا من الماء ينزل بفعل الجذب الارضي بصورة سريعة وبعد فترة يوم او يومين تكون معظم المسامات الدقيقة في التربة مملوءة بالماء بينما تكون معظم المسامات الكبيرة </a:t>
            </a:r>
            <a:r>
              <a:rPr lang="ar-IQ" dirty="0" err="1">
                <a:ea typeface="Calibri"/>
                <a:cs typeface="Times New Roman"/>
              </a:rPr>
              <a:t>مملوءه</a:t>
            </a:r>
            <a:r>
              <a:rPr lang="ar-IQ" dirty="0">
                <a:ea typeface="Calibri"/>
                <a:cs typeface="Times New Roman"/>
              </a:rPr>
              <a:t> بالهواء . </a:t>
            </a:r>
            <a:endParaRPr lang="en-US" sz="2400" dirty="0">
              <a:ea typeface="Calibri"/>
              <a:cs typeface="Arial"/>
            </a:endParaRPr>
          </a:p>
          <a:p>
            <a:endParaRPr lang="ar-IQ" dirty="0"/>
          </a:p>
        </p:txBody>
      </p:sp>
    </p:spTree>
    <p:extLst>
      <p:ext uri="{BB962C8B-B14F-4D97-AF65-F5344CB8AC3E}">
        <p14:creationId xmlns:p14="http://schemas.microsoft.com/office/powerpoint/2010/main" val="33828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517632" cy="6048672"/>
          </a:xfrm>
        </p:spPr>
        <p:txBody>
          <a:bodyPr>
            <a:normAutofit fontScale="85000" lnSpcReduction="10000"/>
          </a:bodyPr>
          <a:lstStyle/>
          <a:p>
            <a:pPr>
              <a:lnSpc>
                <a:spcPct val="115000"/>
              </a:lnSpc>
              <a:spcAft>
                <a:spcPts val="1000"/>
              </a:spcAft>
            </a:pPr>
            <a:r>
              <a:rPr lang="ar-IQ" b="1" dirty="0">
                <a:ea typeface="Calibri"/>
                <a:cs typeface="Times New Roman"/>
              </a:rPr>
              <a:t>- نقطة الذبول الدائم </a:t>
            </a:r>
            <a:r>
              <a:rPr lang="en-US" b="1" dirty="0" smtClean="0">
                <a:effectLst/>
                <a:latin typeface="Times New Roman"/>
                <a:ea typeface="Calibri"/>
                <a:cs typeface="Arial"/>
              </a:rPr>
              <a:t>Permanent wilting point</a:t>
            </a:r>
            <a:r>
              <a:rPr lang="en-US" dirty="0" smtClean="0">
                <a:effectLst/>
                <a:latin typeface="Times New Roman"/>
                <a:ea typeface="Calibri"/>
                <a:cs typeface="Arial"/>
              </a:rPr>
              <a:t>   </a:t>
            </a:r>
            <a:endParaRPr lang="en-US" sz="2400" dirty="0">
              <a:ea typeface="Calibri"/>
              <a:cs typeface="Arial"/>
            </a:endParaRPr>
          </a:p>
          <a:p>
            <a:pPr>
              <a:lnSpc>
                <a:spcPct val="150000"/>
              </a:lnSpc>
              <a:spcAft>
                <a:spcPts val="1000"/>
              </a:spcAft>
            </a:pPr>
            <a:r>
              <a:rPr lang="ar-IQ" dirty="0">
                <a:ea typeface="Calibri"/>
                <a:cs typeface="Times New Roman"/>
              </a:rPr>
              <a:t>وهي نسبة رطوبة التربة التي يكون فيها معدل التبخر من النبات قد يزيد على معدل امتصاص النبات للماء من التربة وقد يؤدي هذا النقص في الماء الى ذبول النبات خلال ساعات النهار الحارة وخصوصا عند وجود الرياح ولكن قد يعيد نشاطه خلال الليل ومع مرور الوقت تنخفض سرعة تجهيز الماء للنبات بحيث يبقى في ذبول دائم ويموت ما لم يضاف الماء للتربة . تحتوي التربة في نقطة الذبول الدائم على نسبة لا باس بها من الماء الا ان هذا الماء يوجد عادة في المسامات البينية الدقيقة جدا وحول دقائق التربة وعند حواف التقاء سطوح الدقائق ويتحرك عادة ببطيء كبير عن طريق اعادة تنظيم سمك  الاغشية المائية حول دقائق التربة . </a:t>
            </a:r>
            <a:endParaRPr lang="en-US" sz="2400" dirty="0">
              <a:ea typeface="Calibri"/>
              <a:cs typeface="Arial"/>
            </a:endParaRPr>
          </a:p>
          <a:p>
            <a:endParaRPr lang="ar-IQ" dirty="0"/>
          </a:p>
        </p:txBody>
      </p:sp>
    </p:spTree>
    <p:extLst>
      <p:ext uri="{BB962C8B-B14F-4D97-AF65-F5344CB8AC3E}">
        <p14:creationId xmlns:p14="http://schemas.microsoft.com/office/powerpoint/2010/main" val="233942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nSpc>
                <a:spcPct val="115000"/>
              </a:lnSpc>
              <a:spcAft>
                <a:spcPts val="1000"/>
              </a:spcAft>
            </a:pPr>
            <a:r>
              <a:rPr lang="ar-IQ" b="1" dirty="0">
                <a:ea typeface="Calibri"/>
                <a:cs typeface="Times New Roman"/>
              </a:rPr>
              <a:t>4- الماء </a:t>
            </a:r>
            <a:r>
              <a:rPr lang="ar-IQ" b="1" dirty="0" err="1">
                <a:ea typeface="Calibri"/>
                <a:cs typeface="Times New Roman"/>
              </a:rPr>
              <a:t>الهايكروسكوبي</a:t>
            </a:r>
            <a:r>
              <a:rPr lang="ar-IQ" b="1" dirty="0">
                <a:ea typeface="Calibri"/>
                <a:cs typeface="Times New Roman"/>
              </a:rPr>
              <a:t> </a:t>
            </a:r>
            <a:r>
              <a:rPr lang="en-US" b="1" dirty="0" smtClean="0">
                <a:effectLst/>
                <a:latin typeface="Times New Roman"/>
                <a:ea typeface="Calibri"/>
                <a:cs typeface="Arial"/>
              </a:rPr>
              <a:t> </a:t>
            </a:r>
            <a:r>
              <a:rPr lang="en-US" b="1" dirty="0" err="1" smtClean="0">
                <a:effectLst/>
                <a:latin typeface="Times New Roman"/>
                <a:ea typeface="Calibri"/>
                <a:cs typeface="Arial"/>
              </a:rPr>
              <a:t>Hygroscopy</a:t>
            </a:r>
            <a:r>
              <a:rPr lang="en-US" b="1" dirty="0" smtClean="0">
                <a:effectLst/>
                <a:latin typeface="Times New Roman"/>
                <a:ea typeface="Calibri"/>
                <a:cs typeface="Arial"/>
              </a:rPr>
              <a:t> coefficient  </a:t>
            </a:r>
            <a:endParaRPr lang="en-US" sz="2400" dirty="0">
              <a:ea typeface="Calibri"/>
              <a:cs typeface="Arial"/>
            </a:endParaRPr>
          </a:p>
          <a:p>
            <a:pPr>
              <a:lnSpc>
                <a:spcPct val="150000"/>
              </a:lnSpc>
              <a:spcAft>
                <a:spcPts val="1000"/>
              </a:spcAft>
            </a:pPr>
            <a:r>
              <a:rPr lang="ar-IQ" dirty="0">
                <a:ea typeface="Calibri"/>
                <a:cs typeface="Times New Roman"/>
              </a:rPr>
              <a:t>وهي نسبة الرطوبة التي يبقى فيها الماء فقط المحيط بالدقائق الصغيرة الحجم والغروية , بصورة خاصة حيث يفقد الماء في </a:t>
            </a:r>
            <a:r>
              <a:rPr lang="ar-IQ" dirty="0" err="1">
                <a:ea typeface="Calibri"/>
                <a:cs typeface="Times New Roman"/>
              </a:rPr>
              <a:t>هذة</a:t>
            </a:r>
            <a:r>
              <a:rPr lang="ar-IQ" dirty="0">
                <a:ea typeface="Calibri"/>
                <a:cs typeface="Times New Roman"/>
              </a:rPr>
              <a:t> الحالة الممسوك في المسامات الكبيرة والصغيرة ويمسك بشدة كبيرة وحركته تكون على شكل بخار ماء فقط . وتعتمد نسبة الرطوبة هذه على كل من </a:t>
            </a:r>
            <a:r>
              <a:rPr lang="ar-IQ" dirty="0" err="1">
                <a:ea typeface="Calibri"/>
                <a:cs typeface="Times New Roman"/>
              </a:rPr>
              <a:t>نسجة</a:t>
            </a:r>
            <a:r>
              <a:rPr lang="ar-IQ" dirty="0">
                <a:ea typeface="Calibri"/>
                <a:cs typeface="Times New Roman"/>
              </a:rPr>
              <a:t> التربة وعلى نسبة الطين الغروي والدبال . </a:t>
            </a:r>
            <a:endParaRPr lang="en-US" sz="2400" dirty="0">
              <a:ea typeface="Calibri"/>
              <a:cs typeface="Arial"/>
            </a:endParaRPr>
          </a:p>
          <a:p>
            <a:endParaRPr lang="ar-IQ" dirty="0"/>
          </a:p>
        </p:txBody>
      </p:sp>
    </p:spTree>
    <p:extLst>
      <p:ext uri="{BB962C8B-B14F-4D97-AF65-F5344CB8AC3E}">
        <p14:creationId xmlns:p14="http://schemas.microsoft.com/office/powerpoint/2010/main" val="102510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188640"/>
            <a:ext cx="8445624" cy="6408712"/>
          </a:xfrm>
        </p:spPr>
        <p:txBody>
          <a:bodyPr>
            <a:normAutofit fontScale="77500" lnSpcReduction="20000"/>
          </a:bodyPr>
          <a:lstStyle/>
          <a:p>
            <a:pPr>
              <a:lnSpc>
                <a:spcPct val="115000"/>
              </a:lnSpc>
              <a:spcAft>
                <a:spcPts val="1000"/>
              </a:spcAft>
            </a:pPr>
            <a:r>
              <a:rPr lang="ar-IQ" sz="3600" b="1" dirty="0">
                <a:ea typeface="Calibri"/>
                <a:cs typeface="Times New Roman"/>
              </a:rPr>
              <a:t>طاقة ماء التربة  : </a:t>
            </a:r>
            <a:endParaRPr lang="en-US" sz="2400" dirty="0">
              <a:ea typeface="Calibri"/>
              <a:cs typeface="Arial"/>
            </a:endParaRPr>
          </a:p>
          <a:p>
            <a:pPr>
              <a:lnSpc>
                <a:spcPct val="150000"/>
              </a:lnSpc>
              <a:spcAft>
                <a:spcPts val="1000"/>
              </a:spcAft>
            </a:pPr>
            <a:r>
              <a:rPr lang="ar-IQ" dirty="0">
                <a:ea typeface="Calibri"/>
                <a:cs typeface="Times New Roman"/>
              </a:rPr>
              <a:t>ترتبط جزيئات الماء مع دقائق التربة الصلبة بقوى جذب تسمى الالتصاق </a:t>
            </a:r>
            <a:r>
              <a:rPr lang="en-US" dirty="0" smtClean="0">
                <a:effectLst/>
                <a:latin typeface="Times New Roman"/>
                <a:ea typeface="Calibri"/>
                <a:cs typeface="Arial"/>
              </a:rPr>
              <a:t>adhesion </a:t>
            </a:r>
            <a:r>
              <a:rPr lang="ar-IQ" dirty="0">
                <a:ea typeface="Calibri"/>
                <a:cs typeface="Times New Roman"/>
              </a:rPr>
              <a:t> وترتبط جزيئات الماء مع بعضها بقوى تسمى التماسك </a:t>
            </a:r>
            <a:r>
              <a:rPr lang="en-US" dirty="0" smtClean="0">
                <a:effectLst/>
                <a:latin typeface="Times New Roman"/>
                <a:ea typeface="Calibri"/>
                <a:cs typeface="Arial"/>
              </a:rPr>
              <a:t>cohesion </a:t>
            </a:r>
            <a:r>
              <a:rPr lang="ar-IQ" dirty="0">
                <a:ea typeface="Calibri"/>
                <a:cs typeface="Times New Roman"/>
              </a:rPr>
              <a:t> حيث يكون ارتباط دقائق التربة من خلال شحنتها السالبة مع الشحنة الموجبة لجزيئات الماء المستقطبة بينما ترتبط جزيئات الماء مع بعضها من خلال الاصرة الهيدروجينية وينتج عن هذين الارتباطين تكوين غشاء من الماء حول الدقائق وهاتين القوتين تؤثران على قابلية التربة لمسك الماء وعلى حركة الماء داخل المسامات . وكلما قربت جزيئات الماء من الدقائق كلما مسك الماء بقوة اكبر وبالتالي تنخفض طاقة الماء ويبلغ سمك ماء الالتصاق والتماسك بحدود 40 – 60 </a:t>
            </a:r>
            <a:r>
              <a:rPr lang="en-US" dirty="0" smtClean="0">
                <a:effectLst/>
                <a:latin typeface="Times New Roman"/>
                <a:ea typeface="Calibri"/>
                <a:cs typeface="Arial"/>
              </a:rPr>
              <a:t>A </a:t>
            </a:r>
            <a:r>
              <a:rPr lang="ar-IQ" dirty="0">
                <a:latin typeface="Times New Roman"/>
                <a:ea typeface="Calibri"/>
              </a:rPr>
              <a:t>° ويكون ثلثي سمك هذا الغشاء من الماء جاهز للنبات . وتتحدد الطاقة التي يمسك بها ماء التربة بنسبة الرطوبة ومقدار التجاذب بين الدقائق والماء ودرجة الحرارة والمواد الذائبة في الماء . </a:t>
            </a:r>
            <a:endParaRPr lang="en-US" sz="2400" dirty="0">
              <a:ea typeface="Calibri"/>
              <a:cs typeface="Arial"/>
            </a:endParaRPr>
          </a:p>
          <a:p>
            <a:endParaRPr lang="ar-IQ" dirty="0"/>
          </a:p>
        </p:txBody>
      </p:sp>
    </p:spTree>
    <p:extLst>
      <p:ext uri="{BB962C8B-B14F-4D97-AF65-F5344CB8AC3E}">
        <p14:creationId xmlns:p14="http://schemas.microsoft.com/office/powerpoint/2010/main" val="341609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nSpc>
                <a:spcPct val="150000"/>
              </a:lnSpc>
              <a:spcAft>
                <a:spcPts val="1000"/>
              </a:spcAft>
            </a:pPr>
            <a:r>
              <a:rPr lang="ar-IQ" sz="4000" b="1" dirty="0">
                <a:ea typeface="Calibri"/>
                <a:cs typeface="Times New Roman"/>
              </a:rPr>
              <a:t>وحدات قياس الطاقة </a:t>
            </a:r>
            <a:endParaRPr lang="en-US" sz="2400" dirty="0">
              <a:ea typeface="Calibri"/>
              <a:cs typeface="Arial"/>
            </a:endParaRPr>
          </a:p>
          <a:p>
            <a:pPr>
              <a:lnSpc>
                <a:spcPct val="115000"/>
              </a:lnSpc>
              <a:spcAft>
                <a:spcPts val="1000"/>
              </a:spcAft>
            </a:pPr>
            <a:r>
              <a:rPr lang="ar-IQ" dirty="0">
                <a:ea typeface="Calibri"/>
                <a:cs typeface="Times New Roman"/>
              </a:rPr>
              <a:t>1-   الشغل = القوة </a:t>
            </a:r>
            <a:r>
              <a:rPr lang="en-US" dirty="0" smtClean="0">
                <a:effectLst/>
                <a:latin typeface="Times New Roman"/>
                <a:ea typeface="Calibri"/>
                <a:cs typeface="Arial"/>
              </a:rPr>
              <a:t> X</a:t>
            </a:r>
            <a:r>
              <a:rPr lang="ar-IQ" dirty="0">
                <a:ea typeface="Calibri"/>
                <a:cs typeface="Times New Roman"/>
              </a:rPr>
              <a:t> الازاحة     = </a:t>
            </a:r>
            <a:r>
              <a:rPr lang="en-US" dirty="0" smtClean="0">
                <a:effectLst/>
                <a:latin typeface="Times New Roman"/>
                <a:ea typeface="Calibri"/>
                <a:cs typeface="Arial"/>
              </a:rPr>
              <a:t> W   =    F  X   h                 </a:t>
            </a:r>
            <a:endParaRPr lang="en-US" sz="2400" dirty="0">
              <a:ea typeface="Calibri"/>
              <a:cs typeface="Arial"/>
            </a:endParaRPr>
          </a:p>
          <a:p>
            <a:pPr>
              <a:lnSpc>
                <a:spcPct val="115000"/>
              </a:lnSpc>
              <a:spcAft>
                <a:spcPts val="1000"/>
              </a:spcAft>
            </a:pPr>
            <a:r>
              <a:rPr lang="ar-IQ" dirty="0">
                <a:ea typeface="Calibri"/>
                <a:cs typeface="Times New Roman"/>
              </a:rPr>
              <a:t>اما الطاقة فهي القابلية على القيام بشغل لذلك فان وحدات الطاقة هي نفس وحدات الشغل </a:t>
            </a:r>
            <a:endParaRPr lang="en-US" sz="2400" dirty="0">
              <a:ea typeface="Calibri"/>
              <a:cs typeface="Arial"/>
            </a:endParaRPr>
          </a:p>
          <a:p>
            <a:pPr>
              <a:lnSpc>
                <a:spcPct val="115000"/>
              </a:lnSpc>
              <a:spcAft>
                <a:spcPts val="1000"/>
              </a:spcAft>
            </a:pPr>
            <a:r>
              <a:rPr lang="en-US" dirty="0" err="1" smtClean="0">
                <a:effectLst/>
                <a:latin typeface="Times New Roman"/>
                <a:ea typeface="Calibri"/>
                <a:cs typeface="Arial"/>
              </a:rPr>
              <a:t>F.h</a:t>
            </a:r>
            <a:r>
              <a:rPr lang="en-US" dirty="0" smtClean="0">
                <a:effectLst/>
                <a:latin typeface="Times New Roman"/>
                <a:ea typeface="Calibri"/>
                <a:cs typeface="Arial"/>
              </a:rPr>
              <a:t> </a:t>
            </a:r>
            <a:r>
              <a:rPr lang="ar-IQ" dirty="0">
                <a:ea typeface="Calibri"/>
                <a:cs typeface="Times New Roman"/>
              </a:rPr>
              <a:t> = </a:t>
            </a:r>
            <a:r>
              <a:rPr lang="en-US" dirty="0" smtClean="0">
                <a:effectLst/>
                <a:latin typeface="Times New Roman"/>
                <a:ea typeface="Calibri"/>
                <a:cs typeface="Arial"/>
              </a:rPr>
              <a:t>w</a:t>
            </a:r>
            <a:r>
              <a:rPr lang="ar-IQ" dirty="0">
                <a:ea typeface="Calibri"/>
                <a:cs typeface="Times New Roman"/>
              </a:rPr>
              <a:t> = </a:t>
            </a:r>
            <a:r>
              <a:rPr lang="en-US" dirty="0" smtClean="0">
                <a:effectLst/>
                <a:latin typeface="Times New Roman"/>
                <a:ea typeface="Calibri"/>
                <a:cs typeface="Arial"/>
              </a:rPr>
              <a:t>E</a:t>
            </a:r>
            <a:r>
              <a:rPr lang="ar-IQ" dirty="0">
                <a:ea typeface="Calibri"/>
                <a:cs typeface="Times New Roman"/>
              </a:rPr>
              <a:t>  او </a:t>
            </a:r>
            <a:r>
              <a:rPr lang="en-US" dirty="0" smtClean="0">
                <a:effectLst/>
                <a:latin typeface="Times New Roman"/>
                <a:ea typeface="Calibri"/>
                <a:cs typeface="Arial"/>
              </a:rPr>
              <a:t> E= </a:t>
            </a:r>
            <a:r>
              <a:rPr lang="en-US" dirty="0" err="1" smtClean="0">
                <a:effectLst/>
                <a:latin typeface="Times New Roman"/>
                <a:ea typeface="Calibri"/>
                <a:cs typeface="Arial"/>
              </a:rPr>
              <a:t>mgh</a:t>
            </a:r>
            <a:r>
              <a:rPr lang="en-US" dirty="0" smtClean="0">
                <a:effectLst/>
                <a:latin typeface="Times New Roman"/>
                <a:ea typeface="Calibri"/>
                <a:cs typeface="Arial"/>
              </a:rPr>
              <a:t>      </a:t>
            </a:r>
            <a:r>
              <a:rPr lang="ar-IQ" dirty="0">
                <a:ea typeface="Calibri"/>
                <a:cs typeface="Times New Roman"/>
              </a:rPr>
              <a:t> ووحدات الطاقة داين . سم او الارك </a:t>
            </a:r>
            <a:endParaRPr lang="en-US" sz="2400" dirty="0">
              <a:ea typeface="Calibri"/>
              <a:cs typeface="Arial"/>
            </a:endParaRPr>
          </a:p>
          <a:p>
            <a:pPr>
              <a:lnSpc>
                <a:spcPct val="115000"/>
              </a:lnSpc>
              <a:spcAft>
                <a:spcPts val="1000"/>
              </a:spcAft>
            </a:pPr>
            <a:r>
              <a:rPr lang="ar-IQ" dirty="0">
                <a:solidFill>
                  <a:srgbClr val="000000"/>
                </a:solidFill>
                <a:ea typeface="Calibri"/>
                <a:cs typeface="Times New Roman"/>
              </a:rPr>
              <a:t>2-   الجهد وهو كمية الشغل المنجز على وحدة الكتلة </a:t>
            </a:r>
            <a:endParaRPr lang="en-US" sz="2400" dirty="0">
              <a:ea typeface="Calibri"/>
              <a:cs typeface="Arial"/>
            </a:endParaRPr>
          </a:p>
          <a:p>
            <a:pPr>
              <a:lnSpc>
                <a:spcPct val="115000"/>
              </a:lnSpc>
              <a:spcAft>
                <a:spcPts val="1000"/>
              </a:spcAft>
              <a:tabLst>
                <a:tab pos="2865755" algn="ctr"/>
              </a:tabLst>
            </a:pPr>
            <a:r>
              <a:rPr lang="ar-IQ" dirty="0">
                <a:ea typeface="Calibri"/>
                <a:cs typeface="Times New Roman"/>
              </a:rPr>
              <a:t> 	                                                                                             = Ψ ويكون الجهد سالبا </a:t>
            </a:r>
            <a:endParaRPr lang="en-US" sz="2400" dirty="0">
              <a:ea typeface="Calibri"/>
              <a:cs typeface="Arial"/>
            </a:endParaRPr>
          </a:p>
          <a:p>
            <a:pPr>
              <a:lnSpc>
                <a:spcPct val="115000"/>
              </a:lnSpc>
              <a:spcAft>
                <a:spcPts val="1000"/>
              </a:spcAft>
              <a:tabLst>
                <a:tab pos="2865755" algn="ctr"/>
              </a:tabLst>
            </a:pPr>
            <a:r>
              <a:rPr lang="ar-IQ" dirty="0">
                <a:ea typeface="Calibri"/>
                <a:cs typeface="Times New Roman"/>
              </a:rPr>
              <a:t>فوق مستوى الماء الارضي وموجبا تحت مستوى الماء الارضي </a:t>
            </a:r>
            <a:r>
              <a:rPr lang="ar-IQ" dirty="0" err="1">
                <a:ea typeface="Calibri"/>
                <a:cs typeface="Times New Roman"/>
              </a:rPr>
              <a:t>ووحداتة</a:t>
            </a:r>
            <a:r>
              <a:rPr lang="ar-IQ" dirty="0">
                <a:ea typeface="Calibri"/>
                <a:cs typeface="Times New Roman"/>
              </a:rPr>
              <a:t> </a:t>
            </a:r>
            <a:r>
              <a:rPr lang="ar-IQ" dirty="0" err="1">
                <a:ea typeface="Calibri"/>
                <a:cs typeface="Times New Roman"/>
              </a:rPr>
              <a:t>بالارك</a:t>
            </a:r>
            <a:r>
              <a:rPr lang="ar-IQ" dirty="0">
                <a:ea typeface="Calibri"/>
                <a:cs typeface="Times New Roman"/>
              </a:rPr>
              <a:t> / غم او سم</a:t>
            </a:r>
            <a:r>
              <a:rPr lang="ar-IQ" baseline="30000" dirty="0">
                <a:ea typeface="Calibri"/>
                <a:cs typeface="Times New Roman"/>
              </a:rPr>
              <a:t>2</a:t>
            </a:r>
            <a:r>
              <a:rPr lang="ar-IQ" dirty="0">
                <a:ea typeface="Calibri"/>
                <a:cs typeface="Times New Roman"/>
              </a:rPr>
              <a:t> / </a:t>
            </a:r>
            <a:r>
              <a:rPr lang="ar-IQ" dirty="0" err="1">
                <a:ea typeface="Calibri"/>
                <a:cs typeface="Times New Roman"/>
              </a:rPr>
              <a:t>ثا</a:t>
            </a:r>
            <a:r>
              <a:rPr lang="ar-IQ" dirty="0">
                <a:ea typeface="Calibri"/>
                <a:cs typeface="Times New Roman"/>
              </a:rPr>
              <a:t>  </a:t>
            </a:r>
            <a:endParaRPr lang="en-US" sz="2400" dirty="0">
              <a:ea typeface="Calibri"/>
              <a:cs typeface="Arial"/>
            </a:endParaRPr>
          </a:p>
          <a:p>
            <a:endParaRPr lang="ar-IQ" dirty="0"/>
          </a:p>
        </p:txBody>
      </p:sp>
    </p:spTree>
    <p:extLst>
      <p:ext uri="{BB962C8B-B14F-4D97-AF65-F5344CB8AC3E}">
        <p14:creationId xmlns:p14="http://schemas.microsoft.com/office/powerpoint/2010/main" val="239607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4338" name="Picture 2" descr="C:\Users\rashad\Desktop\New folder\٢٠١٩١٠٠٥_٢١٣٦٣٣.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8698913" cy="652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703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1990</Words>
  <Application>Microsoft Office PowerPoint</Application>
  <PresentationFormat>عرض على الشاشة (3:4)‏</PresentationFormat>
  <Paragraphs>87</Paragraphs>
  <Slides>25</Slides>
  <Notes>0</Notes>
  <HiddenSlides>0</HiddenSlides>
  <MMClips>0</MMClips>
  <ScaleCrop>false</ScaleCrop>
  <HeadingPairs>
    <vt:vector size="4" baseType="variant">
      <vt:variant>
        <vt:lpstr>نسق</vt:lpstr>
      </vt:variant>
      <vt:variant>
        <vt:i4>25</vt:i4>
      </vt:variant>
      <vt:variant>
        <vt:lpstr>عناوين الشرائح</vt:lpstr>
      </vt:variant>
      <vt:variant>
        <vt:i4>25</vt:i4>
      </vt:variant>
    </vt:vector>
  </HeadingPairs>
  <TitlesOfParts>
    <vt:vector size="50" baseType="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19_نسق Office</vt:lpstr>
      <vt:lpstr>20_نسق Office</vt:lpstr>
      <vt:lpstr>21_نسق Office</vt:lpstr>
      <vt:lpstr>22_نسق Office</vt:lpstr>
      <vt:lpstr>23_نسق Office</vt:lpstr>
      <vt:lpstr>24_نسق Office</vt:lpstr>
      <vt:lpstr> المحاضرةالخامسة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المحاضرةالخامسة   </dc:title>
  <dc:creator>Windows User</dc:creator>
  <cp:lastModifiedBy>Windows User</cp:lastModifiedBy>
  <cp:revision>1</cp:revision>
  <dcterms:created xsi:type="dcterms:W3CDTF">2020-01-17T15:35:42Z</dcterms:created>
  <dcterms:modified xsi:type="dcterms:W3CDTF">2020-01-17T15:41:28Z</dcterms:modified>
</cp:coreProperties>
</file>